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6858000" cx="12192000"/>
  <p:notesSz cx="6858000" cy="9144000"/>
  <p:embeddedFontLst>
    <p:embeddedFont>
      <p:font typeface="Oi"/>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54" roundtripDataSignature="AMtx7mhbTpAoVUE4B8VlOnwmgqTlF2y7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Oi-regular.fntdata"/><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what-is-cloud-computing/?pg=TOCC" TargetMode="External"/><Relationship Id="rId3" Type="http://schemas.openxmlformats.org/officeDocument/2006/relationships/hyperlink" Target="https://aws.amazon.com/enterprise/private/?pg=TOC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c2/" TargetMode="External"/><Relationship Id="rId3" Type="http://schemas.openxmlformats.org/officeDocument/2006/relationships/hyperlink" Target="https://aws.amazon.com/lambda/" TargetMode="External"/><Relationship Id="rId4" Type="http://schemas.openxmlformats.org/officeDocument/2006/relationships/hyperlink" Target="https://aws.amazon.com/elasticbeanstalk/" TargetMode="External"/><Relationship Id="rId11" Type="http://schemas.openxmlformats.org/officeDocument/2006/relationships/hyperlink" Target="https://aws.amazon.com/vmware/" TargetMode="External"/><Relationship Id="rId10" Type="http://schemas.openxmlformats.org/officeDocument/2006/relationships/hyperlink" Target="https://aws.amazon.com/fargate/" TargetMode="External"/><Relationship Id="rId9" Type="http://schemas.openxmlformats.org/officeDocument/2006/relationships/hyperlink" Target="https://aws.amazon.com/eks/" TargetMode="External"/><Relationship Id="rId5" Type="http://schemas.openxmlformats.org/officeDocument/2006/relationships/hyperlink" Target="https://aws.amazon.com/lightsail/" TargetMode="External"/><Relationship Id="rId6" Type="http://schemas.openxmlformats.org/officeDocument/2006/relationships/hyperlink" Target="https://aws.amazon.com/batch/" TargetMode="External"/><Relationship Id="rId7" Type="http://schemas.openxmlformats.org/officeDocument/2006/relationships/hyperlink" Target="https://aws.amazon.com/outposts/" TargetMode="External"/><Relationship Id="rId8" Type="http://schemas.openxmlformats.org/officeDocument/2006/relationships/hyperlink" Target="https://aws.amazon.com/ec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tool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mZ5H8sn_2ZI&amp;feature=youtu.be" TargetMode="External"/><Relationship Id="rId3" Type="http://schemas.openxmlformats.org/officeDocument/2006/relationships/hyperlink" Target="https://aws.amazon.com/what-is-aws/" TargetMode="External"/><Relationship Id="rId4" Type="http://schemas.openxmlformats.org/officeDocument/2006/relationships/hyperlink" Target="https://d1.awsstatic.com/whitepapers/aws-overview.pdf" TargetMode="External"/><Relationship Id="rId5" Type="http://schemas.openxmlformats.org/officeDocument/2006/relationships/hyperlink" Target="https://d1.awsstatic.com/whitepapers/aws_cloud_adoption_framework.pdf"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what-is-cloud-comput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Bem-vindo ao Módulo 1: Visão geral dos conceitos de nuvem</a:t>
            </a:r>
            <a:r>
              <a:rPr lang="pt-BR" sz="1100" u="none">
                <a:latin typeface="Arial"/>
                <a:ea typeface="Arial"/>
                <a:cs typeface="Arial"/>
                <a:sym typeface="Arial"/>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10:notes"/>
          <p:cNvSpPr txBox="1"/>
          <p:nvPr>
            <p:ph idx="1" type="body"/>
          </p:nvPr>
        </p:nvSpPr>
        <p:spPr>
          <a:xfrm>
            <a:off x="685800" y="4400550"/>
            <a:ext cx="5486400" cy="359198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Existem três modelos principais de serviços em nuvem. Cada modelo representa uma parte diferente da pilha de computação em nuvem e oferece um nível diferente de controle sobre seus recursos de TI</a:t>
            </a:r>
            <a:r>
              <a:rPr lang="pt-BR" sz="1100">
                <a:solidFill>
                  <a:schemeClr val="dk1"/>
                </a:solidFill>
                <a:latin typeface="Arial"/>
                <a:ea typeface="Arial"/>
                <a:cs typeface="Arial"/>
                <a:sym typeface="Arial"/>
              </a:rPr>
              <a:t>:</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b="1" lang="pt-BR" sz="1100">
                <a:latin typeface="Arial"/>
                <a:ea typeface="Arial"/>
                <a:cs typeface="Arial"/>
                <a:sym typeface="Arial"/>
              </a:rPr>
              <a:t>Infraestrutura como serviço (IaaS)</a:t>
            </a:r>
            <a:r>
              <a:rPr lang="pt-BR" sz="1100">
                <a:latin typeface="Arial"/>
                <a:ea typeface="Arial"/>
                <a:cs typeface="Arial"/>
                <a:sym typeface="Arial"/>
              </a:rPr>
              <a:t>: os serviços nesta categoria são os componentes básicos da TI em nuvem e, geralmente, fornecem acesso (virtual ou no hardware dedicado) a recursos de rede e computadores, bem como espaço para o armazenamento de dados. A IaaS oferece o mais alto nível de flexibilidade e controle de gerenciamento sobre seus recursos de TI. É </a:t>
            </a:r>
            <a:r>
              <a:rPr lang="pt-BR" sz="1100" u="none">
                <a:latin typeface="Arial"/>
                <a:ea typeface="Arial"/>
                <a:cs typeface="Arial"/>
                <a:sym typeface="Arial"/>
              </a:rPr>
              <a:t>o</a:t>
            </a:r>
            <a:r>
              <a:rPr lang="pt-BR" sz="1100">
                <a:latin typeface="Arial"/>
                <a:ea typeface="Arial"/>
                <a:cs typeface="Arial"/>
                <a:sym typeface="Arial"/>
              </a:rPr>
              <a:t> modelo mais semelhante aos recursos de TI existentes com os quais muitos departamentos e desenvolvedores de TI já estão familiarizados.</a:t>
            </a:r>
            <a:endParaRPr/>
          </a:p>
          <a:p>
            <a:pPr indent="-101600" lvl="0" marL="171450" rtl="0" algn="l">
              <a:lnSpc>
                <a:spcPct val="100000"/>
              </a:lnSpc>
              <a:spcBef>
                <a:spcPts val="0"/>
              </a:spcBef>
              <a:spcAft>
                <a:spcPts val="0"/>
              </a:spcAft>
              <a:buClr>
                <a:schemeClr val="dk1"/>
              </a:buClr>
              <a:buSzPts val="1100"/>
              <a:buFont typeface="Arial"/>
              <a:buNone/>
            </a:pPr>
            <a:r>
              <a:t/>
            </a:r>
            <a:endParaRPr b="1" sz="1100">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b="1" lang="pt-BR" sz="1100">
                <a:latin typeface="Arial"/>
                <a:ea typeface="Arial"/>
                <a:cs typeface="Arial"/>
                <a:sym typeface="Arial"/>
              </a:rPr>
              <a:t>Plataforma como serviço (PaaS)</a:t>
            </a:r>
            <a:r>
              <a:rPr lang="pt-BR" sz="1100">
                <a:latin typeface="Arial"/>
                <a:ea typeface="Arial"/>
                <a:cs typeface="Arial"/>
                <a:sym typeface="Arial"/>
              </a:rPr>
              <a:t>: os serviços nessa categoria reduzem a necessidade de gerenciar a infraestrutura subjacente (geralmente hardware e sistemas operacionais) e permitem que você se concentre na implantação e no gerenciamento de seus aplicativos.</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100" u="none">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b="1" lang="pt-BR" sz="1100" u="none">
                <a:latin typeface="Arial"/>
                <a:ea typeface="Arial"/>
                <a:cs typeface="Arial"/>
                <a:sym typeface="Arial"/>
              </a:rPr>
              <a:t>Software como serviço (SaaS)</a:t>
            </a:r>
            <a:r>
              <a:rPr lang="pt-BR" sz="1100" u="none">
                <a:latin typeface="Arial"/>
                <a:ea typeface="Arial"/>
                <a:cs typeface="Arial"/>
                <a:sym typeface="Arial"/>
              </a:rPr>
              <a:t>: os serviços nesta categoria fornecem um produto completo que o provedor de serviços executa e gerencia</a:t>
            </a:r>
            <a:r>
              <a:rPr lang="pt-BR" sz="1100">
                <a:latin typeface="Arial"/>
                <a:ea typeface="Arial"/>
                <a:cs typeface="Arial"/>
                <a:sym typeface="Arial"/>
              </a:rPr>
              <a:t>. Na maioria dos casos, </a:t>
            </a:r>
            <a:r>
              <a:rPr i="1" lang="pt-BR" sz="1100">
                <a:latin typeface="Arial"/>
                <a:ea typeface="Arial"/>
                <a:cs typeface="Arial"/>
                <a:sym typeface="Arial"/>
              </a:rPr>
              <a:t>o software como serviço</a:t>
            </a:r>
            <a:r>
              <a:rPr lang="pt-BR" sz="1100">
                <a:latin typeface="Arial"/>
                <a:ea typeface="Arial"/>
                <a:cs typeface="Arial"/>
                <a:sym typeface="Arial"/>
              </a:rPr>
              <a:t> refere-se a aplicativos de usuário final. Com uma oferta de SaaS, não é necessário pensar na manutenção do serviço ou no gerenciamento da infraestrutura subjacente. É necessário pensar </a:t>
            </a:r>
            <a:r>
              <a:rPr lang="pt-BR" sz="1100" u="none">
                <a:latin typeface="Arial"/>
                <a:ea typeface="Arial"/>
                <a:cs typeface="Arial"/>
                <a:sym typeface="Arial"/>
              </a:rPr>
              <a:t>apenas</a:t>
            </a:r>
            <a:r>
              <a:rPr lang="pt-BR" sz="1100">
                <a:latin typeface="Arial"/>
                <a:ea typeface="Arial"/>
                <a:cs typeface="Arial"/>
                <a:sym typeface="Arial"/>
              </a:rPr>
              <a:t> em como </a:t>
            </a:r>
            <a:r>
              <a:rPr lang="pt-BR" sz="1100" u="none">
                <a:latin typeface="Arial"/>
                <a:ea typeface="Arial"/>
                <a:cs typeface="Arial"/>
                <a:sym typeface="Arial"/>
              </a:rPr>
              <a:t>você planeja </a:t>
            </a:r>
            <a:r>
              <a:rPr lang="pt-BR" sz="1100">
                <a:latin typeface="Arial"/>
                <a:ea typeface="Arial"/>
                <a:cs typeface="Arial"/>
                <a:sym typeface="Arial"/>
              </a:rPr>
              <a:t>usar esse software específico. Um exemplo comum de aplicação do SaaS é o webmail, no qual você pode enviar e receber e-mails sem precisar gerenciar recursos adicionais para o produto de e-mail nem </a:t>
            </a:r>
            <a:r>
              <a:rPr lang="pt-BR" sz="1100" strike="noStrike">
                <a:latin typeface="Arial"/>
                <a:ea typeface="Arial"/>
                <a:cs typeface="Arial"/>
                <a:sym typeface="Arial"/>
              </a:rPr>
              <a:t>manter</a:t>
            </a:r>
            <a:r>
              <a:rPr lang="pt-BR" sz="1100">
                <a:latin typeface="Arial"/>
                <a:ea typeface="Arial"/>
                <a:cs typeface="Arial"/>
                <a:sym typeface="Arial"/>
              </a:rPr>
              <a:t> os servidores e sistemas operacionais no qual o programa de e-mail está sendo </a:t>
            </a:r>
            <a:r>
              <a:rPr lang="pt-BR" sz="1100" u="none">
                <a:latin typeface="Arial"/>
                <a:ea typeface="Arial"/>
                <a:cs typeface="Arial"/>
                <a:sym typeface="Arial"/>
              </a:rPr>
              <a:t>executado</a:t>
            </a:r>
            <a:r>
              <a:rPr lang="pt-BR" sz="1100">
                <a:latin typeface="Arial"/>
                <a:ea typeface="Arial"/>
                <a:cs typeface="Arial"/>
                <a:sym typeface="Arial"/>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11:notes"/>
          <p:cNvSpPr txBox="1"/>
          <p:nvPr>
            <p:ph idx="1" type="body"/>
          </p:nvPr>
        </p:nvSpPr>
        <p:spPr>
          <a:xfrm>
            <a:off x="685800" y="4400549"/>
            <a:ext cx="5486400" cy="3219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Existem três modelos principais de implantação de computação em nuvem, que representam os ambientes de nuvem nos quais seus aplicativos podem ser implantados:</a:t>
            </a:r>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 </a:t>
            </a:r>
            <a:endParaRPr/>
          </a:p>
          <a:p>
            <a:pPr indent="-171450" lvl="0" marL="171450" rtl="0" algn="l">
              <a:lnSpc>
                <a:spcPct val="100000"/>
              </a:lnSpc>
              <a:spcBef>
                <a:spcPts val="0"/>
              </a:spcBef>
              <a:spcAft>
                <a:spcPts val="0"/>
              </a:spcAft>
              <a:buClr>
                <a:schemeClr val="dk1"/>
              </a:buClr>
              <a:buSzPts val="1100"/>
              <a:buFont typeface="Arial"/>
              <a:buChar char="•"/>
            </a:pPr>
            <a:r>
              <a:rPr b="1" lang="pt-BR" sz="1100">
                <a:latin typeface="Arial"/>
                <a:ea typeface="Arial"/>
                <a:cs typeface="Arial"/>
                <a:sym typeface="Arial"/>
              </a:rPr>
              <a:t>Nuvem</a:t>
            </a:r>
            <a:r>
              <a:rPr lang="pt-BR" sz="1100">
                <a:latin typeface="Arial"/>
                <a:ea typeface="Arial"/>
                <a:cs typeface="Arial"/>
                <a:sym typeface="Arial"/>
              </a:rPr>
              <a:t>: um aplicativo baseado em nuvem é totalmente implantado na nuvem, e todas as partes do aplicativo são executadas na nuvem. Os aplicativos na nuvem foram criados na nuvem ou migraram de uma infraestrutura existente para aproveitar os </a:t>
            </a:r>
            <a:r>
              <a:rPr lang="pt-BR" sz="1100" u="sng">
                <a:solidFill>
                  <a:schemeClr val="hlink"/>
                </a:solidFill>
                <a:latin typeface="Arial"/>
                <a:ea typeface="Arial"/>
                <a:cs typeface="Arial"/>
                <a:sym typeface="Arial"/>
                <a:hlinkClick r:id="rId2"/>
              </a:rPr>
              <a:t>benefícios da computação em nuvem</a:t>
            </a:r>
            <a:r>
              <a:rPr lang="pt-BR" sz="1100">
                <a:latin typeface="Arial"/>
                <a:ea typeface="Arial"/>
                <a:cs typeface="Arial"/>
                <a:sym typeface="Arial"/>
              </a:rPr>
              <a:t>. Os aplicativos baseados em nuvem podem ser criados com base em partes de infraestrutura de baixo nível ou podem usar serviços de nível superior que oferecem abstração dos requisitos de gerenciamento, arquitetura e escalabilidade da infraestrutura principal.</a:t>
            </a:r>
            <a:endParaRPr/>
          </a:p>
          <a:p>
            <a:pPr indent="0" lvl="0" marL="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 </a:t>
            </a:r>
            <a:endParaRPr/>
          </a:p>
          <a:p>
            <a:pPr indent="-171450" lvl="0" marL="171450" rtl="0" algn="l">
              <a:lnSpc>
                <a:spcPct val="100000"/>
              </a:lnSpc>
              <a:spcBef>
                <a:spcPts val="0"/>
              </a:spcBef>
              <a:spcAft>
                <a:spcPts val="0"/>
              </a:spcAft>
              <a:buClr>
                <a:schemeClr val="dk1"/>
              </a:buClr>
              <a:buSzPts val="1100"/>
              <a:buFont typeface="Arial"/>
              <a:buChar char="•"/>
            </a:pPr>
            <a:r>
              <a:rPr b="1" lang="pt-BR" sz="1100">
                <a:latin typeface="Arial"/>
                <a:ea typeface="Arial"/>
                <a:cs typeface="Arial"/>
                <a:sym typeface="Arial"/>
              </a:rPr>
              <a:t>Híbrida</a:t>
            </a:r>
            <a:r>
              <a:rPr lang="pt-BR" sz="1100">
                <a:latin typeface="Arial"/>
                <a:ea typeface="Arial"/>
                <a:cs typeface="Arial"/>
                <a:sym typeface="Arial"/>
              </a:rPr>
              <a:t>: uma implantação híbrida é uma maneira de conectar infraestrutura e aplicativos entre recursos baseados na nuvem e recursos atuais que não estão na nuvem. O método mais comum de implantação híbrida é entre a nuvem e a infraestrutura local existente. Esse modelo permite que uma organização amplie e expanda sua infraestrutura para a nuvem enquanto conecta recursos de nuvem a sistemas internos.</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b="1" lang="pt-BR" sz="1100">
                <a:latin typeface="Arial"/>
                <a:ea typeface="Arial"/>
                <a:cs typeface="Arial"/>
                <a:sym typeface="Arial"/>
              </a:rPr>
              <a:t>No local</a:t>
            </a:r>
            <a:r>
              <a:rPr lang="pt-BR" sz="1100">
                <a:latin typeface="Arial"/>
                <a:ea typeface="Arial"/>
                <a:cs typeface="Arial"/>
                <a:sym typeface="Arial"/>
              </a:rPr>
              <a:t>: a implantação de recursos no local, usando ferramentas de gerenciamento de virtualização e recursos, às vezes é chamada de </a:t>
            </a:r>
            <a:r>
              <a:rPr i="1" lang="pt-BR" sz="1100" u="none">
                <a:latin typeface="Arial"/>
                <a:ea typeface="Arial"/>
                <a:cs typeface="Arial"/>
                <a:sym typeface="Arial"/>
              </a:rPr>
              <a:t>nuvem privada</a:t>
            </a:r>
            <a:r>
              <a:rPr lang="pt-BR" sz="1100">
                <a:latin typeface="Arial"/>
                <a:ea typeface="Arial"/>
                <a:cs typeface="Arial"/>
                <a:sym typeface="Arial"/>
              </a:rPr>
              <a:t>. A implantação no local não oferece muitos dos benefícios da computação em nuvem, mas, às vezes, é mais adequada devido à sua capacidade de oferecer </a:t>
            </a:r>
            <a:r>
              <a:rPr lang="pt-BR" sz="1100" u="sng">
                <a:solidFill>
                  <a:schemeClr val="hlink"/>
                </a:solidFill>
                <a:latin typeface="Arial"/>
                <a:ea typeface="Arial"/>
                <a:cs typeface="Arial"/>
                <a:sym typeface="Arial"/>
                <a:hlinkClick r:id="rId3"/>
              </a:rPr>
              <a:t>recursos dedicados</a:t>
            </a:r>
            <a:r>
              <a:rPr lang="pt-BR" sz="1100">
                <a:latin typeface="Arial"/>
                <a:ea typeface="Arial"/>
                <a:cs typeface="Arial"/>
                <a:sym typeface="Arial"/>
              </a:rPr>
              <a:t>. Na maioria dos casos, este modelo de implantação é igual à infraestrutura de TI antiga, mas também pode usar tecnologias de gerenciamento e virtualização de aplicativos </a:t>
            </a:r>
            <a:r>
              <a:rPr lang="pt-BR" sz="1100" u="none">
                <a:latin typeface="Arial"/>
                <a:ea typeface="Arial"/>
                <a:cs typeface="Arial"/>
                <a:sym typeface="Arial"/>
              </a:rPr>
              <a:t>para</a:t>
            </a:r>
            <a:r>
              <a:rPr lang="pt-BR" sz="1100">
                <a:latin typeface="Arial"/>
                <a:ea typeface="Arial"/>
                <a:cs typeface="Arial"/>
                <a:sym typeface="Arial"/>
              </a:rPr>
              <a:t> aumentar a utilização de recursos.</a:t>
            </a:r>
            <a:endParaRPr sz="11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Há muitas semelhanças entre a AWS e o espaço tradicional de TI local:</a:t>
            </a:r>
            <a:endParaRPr/>
          </a:p>
          <a:p>
            <a:pPr indent="-171450" lvl="0" marL="171450" marR="0" rtl="0" algn="l">
              <a:lnSpc>
                <a:spcPct val="100000"/>
              </a:lnSpc>
              <a:spcBef>
                <a:spcPts val="600"/>
              </a:spcBef>
              <a:spcAft>
                <a:spcPts val="0"/>
              </a:spcAft>
              <a:buClr>
                <a:schemeClr val="dk1"/>
              </a:buClr>
              <a:buSzPts val="1100"/>
              <a:buFont typeface="Arial"/>
              <a:buChar char="•"/>
            </a:pPr>
            <a:r>
              <a:rPr lang="pt-BR" sz="1100">
                <a:latin typeface="Arial"/>
                <a:ea typeface="Arial"/>
                <a:cs typeface="Arial"/>
                <a:sym typeface="Arial"/>
              </a:rPr>
              <a:t>Os grupos de segurança da AWS, as listas de controle de acesso à rede (Network ACLs) e o AWS Identity and Access Management (IAM) são semelhantes a firewalls, listas de controle de acesso (ACLs) e administradores.</a:t>
            </a:r>
            <a:endParaRPr/>
          </a:p>
          <a:p>
            <a:pPr indent="-171450" lvl="0" marL="171450" marR="0" rtl="0" algn="l">
              <a:lnSpc>
                <a:spcPct val="100000"/>
              </a:lnSpc>
              <a:spcBef>
                <a:spcPts val="600"/>
              </a:spcBef>
              <a:spcAft>
                <a:spcPts val="0"/>
              </a:spcAft>
              <a:buClr>
                <a:schemeClr val="dk1"/>
              </a:buClr>
              <a:buSzPts val="1100"/>
              <a:buFont typeface="Arial"/>
              <a:buChar char="•"/>
            </a:pPr>
            <a:r>
              <a:rPr lang="pt-BR" sz="1100">
                <a:latin typeface="Arial"/>
                <a:ea typeface="Arial"/>
                <a:cs typeface="Arial"/>
                <a:sym typeface="Arial"/>
              </a:rPr>
              <a:t>O Elastic Load Balancing e a Amazon Virtual Private Cloud (Amazon VPC) são semelhantes a roteadores, pipelines de rede e switches.</a:t>
            </a:r>
            <a:endParaRPr/>
          </a:p>
          <a:p>
            <a:pPr indent="-171450" lvl="0" marL="171450" marR="0" rtl="0" algn="l">
              <a:lnSpc>
                <a:spcPct val="100000"/>
              </a:lnSpc>
              <a:spcBef>
                <a:spcPts val="600"/>
              </a:spcBef>
              <a:spcAft>
                <a:spcPts val="0"/>
              </a:spcAft>
              <a:buClr>
                <a:schemeClr val="dk1"/>
              </a:buClr>
              <a:buSzPts val="1100"/>
              <a:buFont typeface="Arial"/>
              <a:buChar char="•"/>
            </a:pPr>
            <a:r>
              <a:rPr lang="pt-BR" sz="1100">
                <a:latin typeface="Arial"/>
                <a:ea typeface="Arial"/>
                <a:cs typeface="Arial"/>
                <a:sym typeface="Arial"/>
              </a:rPr>
              <a:t>As instâncias de Imagens de máquina da Amazon (AMIs) e do Amazon Elastic Compute Cloud (Amazon EC2) são semelhantes aos servidores locais.</a:t>
            </a:r>
            <a:endParaRPr/>
          </a:p>
          <a:p>
            <a:pPr indent="-171450" lvl="0" marL="171450" marR="0" rtl="0" algn="l">
              <a:lnSpc>
                <a:spcPct val="100000"/>
              </a:lnSpc>
              <a:spcBef>
                <a:spcPts val="600"/>
              </a:spcBef>
              <a:spcAft>
                <a:spcPts val="0"/>
              </a:spcAft>
              <a:buClr>
                <a:schemeClr val="dk1"/>
              </a:buClr>
              <a:buSzPts val="1100"/>
              <a:buFont typeface="Arial"/>
              <a:buChar char="•"/>
            </a:pPr>
            <a:r>
              <a:rPr lang="pt-BR" sz="1100">
                <a:latin typeface="Arial"/>
                <a:ea typeface="Arial"/>
                <a:cs typeface="Arial"/>
                <a:sym typeface="Arial"/>
              </a:rPr>
              <a:t>O Amazon Elastic Block Store (Amazon EBS), o Amazon Elastic File System (Amazon EFS), o Amazon Simple Storage Service (Amazon S3) e o Amazon Relational Database Service (Amazon RDS) são semelhantes ao armazenamento de conexão direta (DAS), redes de área de armazenamento (SAN), armazenamento conectado à rede (NAS) e um serviço de gerenciamento de banco de dados relacional (RDBMS).</a:t>
            </a:r>
            <a:endParaRPr/>
          </a:p>
          <a:p>
            <a:pPr indent="0" lvl="0" marL="0" marR="0" rtl="0" algn="l">
              <a:lnSpc>
                <a:spcPct val="100000"/>
              </a:lnSpc>
              <a:spcBef>
                <a:spcPts val="600"/>
              </a:spcBef>
              <a:spcAft>
                <a:spcPts val="0"/>
              </a:spcAft>
              <a:buClr>
                <a:schemeClr val="dk1"/>
              </a:buClr>
              <a:buSzPts val="1100"/>
              <a:buFont typeface="Calibri"/>
              <a:buNone/>
            </a:pPr>
            <a:r>
              <a:t/>
            </a:r>
            <a:endParaRPr sz="1100">
              <a:latin typeface="Arial"/>
              <a:ea typeface="Arial"/>
              <a:cs typeface="Arial"/>
              <a:sym typeface="Arial"/>
            </a:endParaRPr>
          </a:p>
          <a:p>
            <a:pPr indent="0" lvl="0" marL="0" marR="0" rtl="0" algn="l">
              <a:lnSpc>
                <a:spcPct val="100000"/>
              </a:lnSpc>
              <a:spcBef>
                <a:spcPts val="600"/>
              </a:spcBef>
              <a:spcAft>
                <a:spcPts val="0"/>
              </a:spcAft>
              <a:buClr>
                <a:schemeClr val="dk1"/>
              </a:buClr>
              <a:buSzPts val="1100"/>
              <a:buFont typeface="Arial"/>
              <a:buNone/>
            </a:pPr>
            <a:r>
              <a:rPr lang="pt-BR" sz="1100">
                <a:latin typeface="Arial"/>
                <a:ea typeface="Arial"/>
                <a:cs typeface="Arial"/>
                <a:sym typeface="Arial"/>
              </a:rPr>
              <a:t>Com os serviços e recursos da AWS, você pode fazer quase tudo o que deseja com um datacenter tradicional.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Algumas das principais lições desta seção do módulo são:</a:t>
            </a:r>
            <a:endParaRPr sz="1100">
              <a:solidFill>
                <a:srgbClr val="000000"/>
              </a:solidFill>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O termo “computação em nuvem” se refere à entrega de recursos de TI sob demanda por meio da Internet, com pagamento conforme o uso.</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A computação em nuvem permite pensar em sua infraestrutura (e usá-la) como software.</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Existem três modelos de serviços em nuvem: IaaS, PaaS e SaaS.</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Existem três modelos de implantação em nuvem: nuvem, híbrida e no local (ou nuvem privada).</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Existem muitos serviços parecidos com os da AWS para o espaço de TI tradicional, no local.</a:t>
            </a:r>
            <a:endParaRPr/>
          </a:p>
          <a:p>
            <a:pPr indent="-101600" lvl="0" marL="17145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Seção 2: Vantagens da computação em nuvem</a:t>
            </a:r>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Por que tantas empresas estão interessadas em migrar para a nuvem? Esta seção apresenta seis vantagens da computação em nuvem.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15:notes"/>
          <p:cNvSpPr txBox="1"/>
          <p:nvPr>
            <p:ph idx="1" type="body"/>
          </p:nvPr>
        </p:nvSpPr>
        <p:spPr>
          <a:xfrm>
            <a:off x="731524" y="4560572"/>
            <a:ext cx="5486400" cy="39216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pt-BR" sz="1100">
                <a:latin typeface="Arial"/>
                <a:ea typeface="Arial"/>
                <a:cs typeface="Arial"/>
                <a:sym typeface="Arial"/>
              </a:rPr>
              <a:t>Vantagem 1 – Troque despesas de capital por despesas variáveis</a:t>
            </a:r>
            <a:r>
              <a:rPr b="0" i="0" lang="pt-BR" sz="1100">
                <a:solidFill>
                  <a:schemeClr val="dk1"/>
                </a:solidFill>
                <a:latin typeface="Arial"/>
                <a:ea typeface="Arial"/>
                <a:cs typeface="Arial"/>
                <a:sym typeface="Arial"/>
              </a:rPr>
              <a:t>: as </a:t>
            </a:r>
            <a:r>
              <a:rPr i="1" lang="pt-BR" sz="1100">
                <a:solidFill>
                  <a:schemeClr val="dk1"/>
                </a:solidFill>
                <a:latin typeface="Arial"/>
                <a:ea typeface="Arial"/>
                <a:cs typeface="Arial"/>
                <a:sym typeface="Arial"/>
              </a:rPr>
              <a:t>despesas de capital (capex)</a:t>
            </a:r>
            <a:r>
              <a:rPr lang="pt-BR" sz="1100">
                <a:solidFill>
                  <a:schemeClr val="dk1"/>
                </a:solidFill>
                <a:latin typeface="Arial"/>
                <a:ea typeface="Arial"/>
                <a:cs typeface="Arial"/>
                <a:sym typeface="Arial"/>
              </a:rPr>
              <a:t> são os fundos </a:t>
            </a:r>
            <a:r>
              <a:rPr lang="pt-BR" sz="1100" u="none" strike="noStrike">
                <a:solidFill>
                  <a:schemeClr val="dk1"/>
                </a:solidFill>
                <a:latin typeface="Arial"/>
                <a:ea typeface="Arial"/>
                <a:cs typeface="Arial"/>
                <a:sym typeface="Arial"/>
              </a:rPr>
              <a:t>que </a:t>
            </a:r>
            <a:r>
              <a:rPr lang="pt-BR" sz="1100" u="none">
                <a:solidFill>
                  <a:schemeClr val="dk1"/>
                </a:solidFill>
                <a:latin typeface="Arial"/>
                <a:ea typeface="Arial"/>
                <a:cs typeface="Arial"/>
                <a:sym typeface="Arial"/>
              </a:rPr>
              <a:t>uma empresa usa </a:t>
            </a:r>
            <a:r>
              <a:rPr lang="pt-BR" sz="1100">
                <a:solidFill>
                  <a:schemeClr val="dk1"/>
                </a:solidFill>
                <a:latin typeface="Arial"/>
                <a:ea typeface="Arial"/>
                <a:cs typeface="Arial"/>
                <a:sym typeface="Arial"/>
              </a:rPr>
              <a:t>para adquirir, atualizar e manter ativos físicos, como propriedades, edifícios industriais ou equipamentos. </a:t>
            </a:r>
            <a:r>
              <a:rPr lang="pt-BR" sz="1100" u="none">
                <a:solidFill>
                  <a:schemeClr val="dk1"/>
                </a:solidFill>
                <a:latin typeface="Arial"/>
                <a:ea typeface="Arial"/>
                <a:cs typeface="Arial"/>
                <a:sym typeface="Arial"/>
              </a:rPr>
              <a:t>Você se lembra </a:t>
            </a:r>
            <a:r>
              <a:rPr lang="pt-BR" sz="1100">
                <a:solidFill>
                  <a:schemeClr val="dk1"/>
                </a:solidFill>
                <a:latin typeface="Arial"/>
                <a:ea typeface="Arial"/>
                <a:cs typeface="Arial"/>
                <a:sym typeface="Arial"/>
              </a:rPr>
              <a:t>do exemplo de datacenter no modelo de computação tradicional em que era necessário colocar em rack e empilhar o hardware e, em seguida, gerenciar tudo isso? É necessário pagar por tudo no datacenter, e não importa se você não tiver usado tudo.</a:t>
            </a:r>
            <a:endParaRPr/>
          </a:p>
          <a:p>
            <a:pPr indent="0" lvl="0" marL="0" rtl="0" algn="l">
              <a:lnSpc>
                <a:spcPct val="100000"/>
              </a:lnSpc>
              <a:spcBef>
                <a:spcPts val="600"/>
              </a:spcBef>
              <a:spcAft>
                <a:spcPts val="0"/>
              </a:spcAft>
              <a:buSzPts val="1400"/>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Por outro lado, uma </a:t>
            </a:r>
            <a:r>
              <a:rPr i="1" lang="pt-BR" sz="1100">
                <a:solidFill>
                  <a:schemeClr val="dk1"/>
                </a:solidFill>
                <a:latin typeface="Arial"/>
                <a:ea typeface="Arial"/>
                <a:cs typeface="Arial"/>
                <a:sym typeface="Arial"/>
              </a:rPr>
              <a:t>despesa variável</a:t>
            </a:r>
            <a:r>
              <a:rPr lang="pt-BR" sz="1100">
                <a:solidFill>
                  <a:schemeClr val="dk1"/>
                </a:solidFill>
                <a:latin typeface="Arial"/>
                <a:ea typeface="Arial"/>
                <a:cs typeface="Arial"/>
                <a:sym typeface="Arial"/>
              </a:rPr>
              <a:t> é aquela que </a:t>
            </a:r>
            <a:r>
              <a:rPr lang="pt-BR" sz="1100" u="none">
                <a:solidFill>
                  <a:schemeClr val="dk1"/>
                </a:solidFill>
                <a:latin typeface="Arial"/>
                <a:ea typeface="Arial"/>
                <a:cs typeface="Arial"/>
                <a:sym typeface="Arial"/>
              </a:rPr>
              <a:t>pode ser alterada ou evitada facilmente</a:t>
            </a:r>
            <a:r>
              <a:rPr lang="pt-BR" sz="1100">
                <a:solidFill>
                  <a:schemeClr val="dk1"/>
                </a:solidFill>
                <a:latin typeface="Arial"/>
                <a:ea typeface="Arial"/>
                <a:cs typeface="Arial"/>
                <a:sym typeface="Arial"/>
              </a:rPr>
              <a:t>. </a:t>
            </a:r>
            <a:r>
              <a:rPr lang="pt-BR" sz="1100">
                <a:latin typeface="Arial"/>
                <a:ea typeface="Arial"/>
                <a:cs typeface="Arial"/>
                <a:sym typeface="Arial"/>
              </a:rPr>
              <a:t>Em vez de investir substancialmente em datacenters e servidores antes de saber como eles serão usados, você pode pagar somente quando consome recursos e somente pela quantidade consumida. </a:t>
            </a:r>
            <a:r>
              <a:rPr lang="pt-BR" sz="1100" u="none">
                <a:solidFill>
                  <a:schemeClr val="dk1"/>
                </a:solidFill>
                <a:latin typeface="Arial"/>
                <a:ea typeface="Arial"/>
                <a:cs typeface="Arial"/>
                <a:sym typeface="Arial"/>
              </a:rPr>
              <a:t>Assim,</a:t>
            </a:r>
            <a:r>
              <a:rPr lang="pt-BR" sz="1100">
                <a:solidFill>
                  <a:schemeClr val="dk1"/>
                </a:solidFill>
                <a:latin typeface="Arial"/>
                <a:ea typeface="Arial"/>
                <a:cs typeface="Arial"/>
                <a:sym typeface="Arial"/>
              </a:rPr>
              <a:t> você economiza dinheiro em tecnologia. A computação em nuvem também permite que você se adapte a novos aplicativos com o espaço necessário em minutos, em vez de semanas ou dias. A manutenção é reduzida, o que permite que </a:t>
            </a:r>
            <a:r>
              <a:rPr lang="pt-BR" sz="1100" u="none" strike="noStrike">
                <a:solidFill>
                  <a:schemeClr val="dk1"/>
                </a:solidFill>
                <a:latin typeface="Arial"/>
                <a:ea typeface="Arial"/>
                <a:cs typeface="Arial"/>
                <a:sym typeface="Arial"/>
              </a:rPr>
              <a:t>você se concentre mais </a:t>
            </a:r>
            <a:r>
              <a:rPr lang="pt-BR" sz="1100">
                <a:solidFill>
                  <a:schemeClr val="dk1"/>
                </a:solidFill>
                <a:latin typeface="Arial"/>
                <a:ea typeface="Arial"/>
                <a:cs typeface="Arial"/>
                <a:sym typeface="Arial"/>
              </a:rPr>
              <a:t>nos principais objetivos da sua empresa.</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16:notes"/>
          <p:cNvSpPr txBox="1"/>
          <p:nvPr>
            <p:ph idx="1" type="body"/>
          </p:nvPr>
        </p:nvSpPr>
        <p:spPr>
          <a:xfrm>
            <a:off x="731524" y="4560572"/>
            <a:ext cx="5486400" cy="39216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pt-BR" sz="1100">
                <a:latin typeface="Arial"/>
                <a:ea typeface="Arial"/>
                <a:cs typeface="Arial"/>
                <a:sym typeface="Arial"/>
              </a:rPr>
              <a:t>Vantagem 2 – Beneficie-se da grande economia de escala</a:t>
            </a:r>
            <a:r>
              <a:rPr lang="pt-BR" sz="1100">
                <a:latin typeface="Arial"/>
                <a:ea typeface="Arial"/>
                <a:cs typeface="Arial"/>
                <a:sym typeface="Arial"/>
              </a:rPr>
              <a:t>: o uso da computação em nuvem permite obter um custo variável inferior ao de ambientes locais. Considerando que o uso de centenas de milhares de clientes é agregado na nuvem, provedores como a AWS conseguem obter economias de escala maiores, resultando em preços mais baixos com pagamento conforme o uso.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17:notes"/>
          <p:cNvSpPr txBox="1"/>
          <p:nvPr>
            <p:ph idx="1" type="body"/>
          </p:nvPr>
        </p:nvSpPr>
        <p:spPr>
          <a:xfrm>
            <a:off x="731524" y="4560572"/>
            <a:ext cx="5486400" cy="39216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pt-BR" sz="1100">
                <a:latin typeface="Arial"/>
                <a:ea typeface="Arial"/>
                <a:cs typeface="Arial"/>
                <a:sym typeface="Arial"/>
              </a:rPr>
              <a:t>Vantagem 3 – Pare de tentar adivinhar a capacidade</a:t>
            </a:r>
            <a:r>
              <a:rPr lang="pt-BR" sz="1100">
                <a:latin typeface="Arial"/>
                <a:ea typeface="Arial"/>
                <a:cs typeface="Arial"/>
                <a:sym typeface="Arial"/>
              </a:rPr>
              <a:t>: pare de tentar adivinhar quanta capacidade de infraestrutura é necessária. Quando você toma uma decisão de capacidade antes de </a:t>
            </a:r>
            <a:r>
              <a:rPr lang="pt-BR" sz="1100" u="none">
                <a:latin typeface="Arial"/>
                <a:ea typeface="Arial"/>
                <a:cs typeface="Arial"/>
                <a:sym typeface="Arial"/>
              </a:rPr>
              <a:t>implantar </a:t>
            </a:r>
            <a:r>
              <a:rPr lang="pt-BR" sz="1100">
                <a:latin typeface="Arial"/>
                <a:ea typeface="Arial"/>
                <a:cs typeface="Arial"/>
                <a:sym typeface="Arial"/>
              </a:rPr>
              <a:t>um aplicativo, muitas vezes tem recursos ociosos caros ou lida com capacidade limitada. Com a computação em nuvem, esses problemas são resolvidos. Você pode acessar a quantidade que quiser e ajustar a escala conforme a necessidade em poucos minutos.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18:notes"/>
          <p:cNvSpPr txBox="1"/>
          <p:nvPr>
            <p:ph idx="1" type="body"/>
          </p:nvPr>
        </p:nvSpPr>
        <p:spPr>
          <a:xfrm>
            <a:off x="731523" y="4560572"/>
            <a:ext cx="5486401" cy="39216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pt-BR" sz="1100">
                <a:latin typeface="Arial"/>
                <a:ea typeface="Arial"/>
                <a:cs typeface="Arial"/>
                <a:sym typeface="Arial"/>
              </a:rPr>
              <a:t>Vantagem 4 – Aumente a velocidade e a agilidade</a:t>
            </a:r>
            <a:r>
              <a:rPr lang="pt-BR" sz="1100">
                <a:latin typeface="Arial"/>
                <a:ea typeface="Arial"/>
                <a:cs typeface="Arial"/>
                <a:sym typeface="Arial"/>
              </a:rPr>
              <a:t>: no ambiente de computação em nuvem, recursos adicionais de TI estão ao seu alcance com apenas um clique, e isso significa que o tempo necessário para disponibilizar estes recursos aos desenvolvedores passa de semanas para poucos minutos. </a:t>
            </a:r>
            <a:r>
              <a:rPr lang="pt-BR" sz="1100" u="none">
                <a:latin typeface="Arial"/>
                <a:ea typeface="Arial"/>
                <a:cs typeface="Arial"/>
                <a:sym typeface="Arial"/>
              </a:rPr>
              <a:t>O resultado é</a:t>
            </a:r>
            <a:r>
              <a:rPr lang="pt-BR" sz="1100">
                <a:latin typeface="Arial"/>
                <a:ea typeface="Arial"/>
                <a:cs typeface="Arial"/>
                <a:sym typeface="Arial"/>
              </a:rPr>
              <a:t> um aumento substancial na agilidade da organização, pois o custo e o tempo </a:t>
            </a:r>
            <a:r>
              <a:rPr lang="pt-BR" sz="1100" u="none">
                <a:latin typeface="Arial"/>
                <a:ea typeface="Arial"/>
                <a:cs typeface="Arial"/>
                <a:sym typeface="Arial"/>
              </a:rPr>
              <a:t>necessários</a:t>
            </a:r>
            <a:r>
              <a:rPr lang="pt-BR" sz="1100">
                <a:latin typeface="Arial"/>
                <a:ea typeface="Arial"/>
                <a:cs typeface="Arial"/>
                <a:sym typeface="Arial"/>
              </a:rPr>
              <a:t> para testar e desenvolver </a:t>
            </a:r>
            <a:r>
              <a:rPr lang="pt-BR" sz="1100" u="none">
                <a:latin typeface="Arial"/>
                <a:ea typeface="Arial"/>
                <a:cs typeface="Arial"/>
                <a:sym typeface="Arial"/>
              </a:rPr>
              <a:t>são</a:t>
            </a:r>
            <a:r>
              <a:rPr lang="pt-BR" sz="1100">
                <a:latin typeface="Arial"/>
                <a:ea typeface="Arial"/>
                <a:cs typeface="Arial"/>
                <a:sym typeface="Arial"/>
              </a:rPr>
              <a:t> consideravelmente menores.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19:notes"/>
          <p:cNvSpPr txBox="1"/>
          <p:nvPr>
            <p:ph idx="1" type="body"/>
          </p:nvPr>
        </p:nvSpPr>
        <p:spPr>
          <a:xfrm>
            <a:off x="731524" y="4560572"/>
            <a:ext cx="5486400" cy="39216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pt-BR" sz="1100">
                <a:latin typeface="Arial"/>
                <a:ea typeface="Arial"/>
                <a:cs typeface="Arial"/>
                <a:sym typeface="Arial"/>
              </a:rPr>
              <a:t>Vantagem 5 – Pare de gastar dinheiro na execução e manutenção de datacenters</a:t>
            </a:r>
            <a:r>
              <a:rPr lang="pt-BR" sz="1100">
                <a:latin typeface="Arial"/>
                <a:ea typeface="Arial"/>
                <a:cs typeface="Arial"/>
                <a:sym typeface="Arial"/>
              </a:rPr>
              <a:t>: concentre-se em projetos que diferenciam sua empresa, em vez de se concentrar na infraestrutura. A computação em nuvem permite que você se concentre em seus clientes, </a:t>
            </a:r>
            <a:r>
              <a:rPr lang="pt-BR" sz="1100" u="none">
                <a:latin typeface="Arial"/>
                <a:ea typeface="Arial"/>
                <a:cs typeface="Arial"/>
                <a:sym typeface="Arial"/>
              </a:rPr>
              <a:t>e não no trabalho pesado</a:t>
            </a:r>
            <a:r>
              <a:rPr lang="pt-BR" sz="1100">
                <a:latin typeface="Arial"/>
                <a:ea typeface="Arial"/>
                <a:cs typeface="Arial"/>
                <a:sym typeface="Arial"/>
              </a:rPr>
              <a:t> de instalar racks, empilhar e alimentar os servidores.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Este módulo aborda os seguintes tópicos:</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Introdução à computação em nuvem</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Vantagens da computação em nuvem</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Introdução à Amazon Web Services (AWS)</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AWS Cloud Adoption Framework (AWS CAF)</a:t>
            </a:r>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Por fim, você deverá concluir um teste de conhecimento que será usado para testar sua compreensão dos principais conceitos </a:t>
            </a:r>
            <a:r>
              <a:rPr lang="pt-BR" sz="1100" u="none">
                <a:solidFill>
                  <a:schemeClr val="dk1"/>
                </a:solidFill>
                <a:latin typeface="Arial"/>
                <a:ea typeface="Arial"/>
                <a:cs typeface="Arial"/>
                <a:sym typeface="Arial"/>
              </a:rPr>
              <a:t>abordados </a:t>
            </a:r>
            <a:r>
              <a:rPr lang="pt-BR" sz="1100">
                <a:solidFill>
                  <a:schemeClr val="dk1"/>
                </a:solidFill>
                <a:latin typeface="Arial"/>
                <a:ea typeface="Arial"/>
                <a:cs typeface="Arial"/>
                <a:sym typeface="Arial"/>
              </a:rPr>
              <a:t>neste módulo.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20:notes"/>
          <p:cNvSpPr txBox="1"/>
          <p:nvPr>
            <p:ph idx="1" type="body"/>
          </p:nvPr>
        </p:nvSpPr>
        <p:spPr>
          <a:xfrm>
            <a:off x="731524" y="4560572"/>
            <a:ext cx="5486400" cy="39216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pt-BR" sz="1100">
                <a:latin typeface="Arial"/>
                <a:ea typeface="Arial"/>
                <a:cs typeface="Arial"/>
                <a:sym typeface="Arial"/>
              </a:rPr>
              <a:t>Vantagem 6 – Tenha alcance global em minutos</a:t>
            </a:r>
            <a:r>
              <a:rPr lang="pt-BR" sz="1100">
                <a:latin typeface="Arial"/>
                <a:ea typeface="Arial"/>
                <a:cs typeface="Arial"/>
                <a:sym typeface="Arial"/>
              </a:rPr>
              <a:t>: implante aplicativos com facilidade em várias regiões da AWS no mundo com apenas alguns cliques. </a:t>
            </a:r>
            <a:r>
              <a:rPr lang="pt-BR" sz="1100" u="none">
                <a:latin typeface="Arial"/>
                <a:ea typeface="Arial"/>
                <a:cs typeface="Arial"/>
                <a:sym typeface="Arial"/>
              </a:rPr>
              <a:t>Como resultado</a:t>
            </a:r>
            <a:r>
              <a:rPr lang="pt-BR" sz="1100" u="sng">
                <a:latin typeface="Arial"/>
                <a:ea typeface="Arial"/>
                <a:cs typeface="Arial"/>
                <a:sym typeface="Arial"/>
              </a:rPr>
              <a:t>,</a:t>
            </a:r>
            <a:r>
              <a:rPr lang="pt-BR" sz="1100">
                <a:latin typeface="Arial"/>
                <a:ea typeface="Arial"/>
                <a:cs typeface="Arial"/>
                <a:sym typeface="Arial"/>
              </a:rPr>
              <a:t> você pode oferecer latência menor e experiência melhor aos clientes com simplicidade e custo mínimo.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As principais lições desta seção do módulo incluem as seis vantagens da computação em nuvem:</a:t>
            </a:r>
            <a:endParaRPr sz="1100">
              <a:solidFill>
                <a:srgbClr val="000000"/>
              </a:solidFill>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Troque despesas de capital por despesas variáveis</a:t>
            </a:r>
            <a:endParaRPr sz="1100" strike="sngStrike">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Grande economia de escala</a:t>
            </a:r>
            <a:endParaRPr sz="1100" strike="sngStrike">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Pare de tentar adivinhar a capacidade</a:t>
            </a:r>
            <a:endParaRPr sz="1100" strike="sngStrike">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Aumente a velocidade e a agilidade</a:t>
            </a:r>
            <a:endParaRPr sz="1100" strike="sngStrike">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Pare de gastar dinheiro com a operação e manutenção de datacenters</a:t>
            </a:r>
            <a:endParaRPr sz="1100" strike="sngStrike">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Tenha alcance global em minutos</a:t>
            </a:r>
            <a:endParaRPr sz="1100" strike="sng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Seção 3: Introdução à Amazon Web Services (AWS)</a:t>
            </a:r>
            <a:endParaRPr sz="11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Em geral, um serviço web é qualquer software disponibilizado pela Internet ou em redes privadas (intranet). Um serviço web usa um formato padronizado, como Extensible Markup Language (XML) ou JavaScript Object Notation (JSON), para a solicitação e a resposta de uma interação de interface de programação de aplicativos (API). Ele não está vinculado a nenhum sistema operacional ou linguagem de programação. Ele é autodescritivo por meio de um arquivo de definição de interface e é detectável.</a:t>
            </a:r>
            <a:endParaRPr/>
          </a:p>
          <a:p>
            <a:pPr indent="-104775" lvl="0" marL="171450" rtl="0" algn="l">
              <a:lnSpc>
                <a:spcPct val="100000"/>
              </a:lnSpc>
              <a:spcBef>
                <a:spcPts val="0"/>
              </a:spcBef>
              <a:spcAft>
                <a:spcPts val="0"/>
              </a:spcAft>
              <a:buClr>
                <a:schemeClr val="dk1"/>
              </a:buClr>
              <a:buSzPts val="1050"/>
              <a:buFont typeface="Arial"/>
              <a:buNone/>
            </a:pPr>
            <a:r>
              <a:t/>
            </a:r>
            <a:endParaRPr sz="105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050">
                <a:solidFill>
                  <a:schemeClr val="dk1"/>
                </a:solidFill>
                <a:latin typeface="Arial"/>
                <a:ea typeface="Arial"/>
                <a:cs typeface="Arial"/>
                <a:sym typeface="Arial"/>
              </a:rPr>
              <a:t>A Amazon Web Services (AWS) é uma plataforma de nuvem segura que oferece um amplo conjunto de produtos globais baseados na nuvem. Como esses produtos são entregues pela Internet, você tem acesso sob demanda aos recursos de computação, armazenamento, rede, banco de dados e outros recursos de TI que podem ser necessários para seus projetos, bem como às ferramentas para gerenciá-los. É possível provisionar e executar imediatamente os recursos da AWS. Os recursos ficam prontos para uso em minutos.</a:t>
            </a:r>
            <a:endParaRPr sz="105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05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050">
                <a:solidFill>
                  <a:schemeClr val="dk1"/>
                </a:solidFill>
                <a:latin typeface="Arial"/>
                <a:ea typeface="Arial"/>
                <a:cs typeface="Arial"/>
                <a:sym typeface="Arial"/>
              </a:rPr>
              <a:t>A AWS oferece flexibilidade. Seu ambiente da AWS pode ser reconfigurado e atualizado sob demanda e sua escala pode ser aumentada ou reduzida automaticamente para atender aos padrões de uso e otimizar gastos, ou o ambiente pode ser encerrado temporariamente ou permanentemente. O faturamento dos serviços da AWS deixa de ser uma despesa de capital e torna-se uma despesa operacional.</a:t>
            </a:r>
            <a:endParaRPr/>
          </a:p>
          <a:p>
            <a:pPr indent="0" lvl="0" marL="0" rtl="0" algn="l">
              <a:lnSpc>
                <a:spcPct val="100000"/>
              </a:lnSpc>
              <a:spcBef>
                <a:spcPts val="0"/>
              </a:spcBef>
              <a:spcAft>
                <a:spcPts val="0"/>
              </a:spcAft>
              <a:buSzPts val="1400"/>
              <a:buNone/>
            </a:pPr>
            <a:r>
              <a:t/>
            </a:r>
            <a:endParaRPr sz="105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050">
                <a:solidFill>
                  <a:schemeClr val="dk1"/>
                </a:solidFill>
                <a:latin typeface="Arial"/>
                <a:ea typeface="Arial"/>
                <a:cs typeface="Arial"/>
                <a:sym typeface="Arial"/>
              </a:rPr>
              <a:t>Os serviços da AWS são projetados para funcionar juntos e oferecer suporte a praticamente qualquer tipo de aplicativo ou carga de trabalho. Pense nesses serviços </a:t>
            </a:r>
            <a:r>
              <a:rPr lang="pt-BR" sz="1050" strike="noStrike">
                <a:solidFill>
                  <a:schemeClr val="dk1"/>
                </a:solidFill>
                <a:latin typeface="Arial"/>
                <a:ea typeface="Arial"/>
                <a:cs typeface="Arial"/>
                <a:sym typeface="Arial"/>
              </a:rPr>
              <a:t>como</a:t>
            </a:r>
            <a:r>
              <a:rPr lang="pt-BR" sz="1050">
                <a:solidFill>
                  <a:schemeClr val="dk1"/>
                </a:solidFill>
                <a:latin typeface="Arial"/>
                <a:ea typeface="Arial"/>
                <a:cs typeface="Arial"/>
                <a:sym typeface="Arial"/>
              </a:rPr>
              <a:t> blocos fundamentais, que você pode montar rapidamente para criar soluções sofisticadas e escaláveis e, em seguida, ajustá-las à medida que suas necessidades mudarem.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Os serviços da AWS se enquadram em categorias diferentes, e cada categoria contém um ou mais serviços. Você pode selecionar os serviços que deseja nessas diferentes categorias para criar suas soluções.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Por exemplo, digamos que você esteja criando um aplicativo de banco de dados. Seus clientes podem estar enviando dados para suas instâncias do Amazon Elastic Compute Cloud (Amazon EC2), que é um serviço na categoria de computação. Esses servidores EC2 agrupam os dados em lotes em incrementos de um minuto e adicionam um objeto por cliente ao Amazon Simple Storage Service (Amazon S3), o serviço de armazenamento da AWS que você escolheu usar. Em seguida, você pode usar um banco de dados não relacional, como o Amazon DynamoDB, para potencializar seu aplicativo, por exemplo, para criar um índice que permita encontrar todos os objetos de determinado cliente que foram coletados durante determinado período. É possível executar esses serviços dentro de uma Amazon Virtual Private Cloud (Amazon VPC), que é um serviço na categoria de rede.</a:t>
            </a:r>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O objetivo deste exemplo simples é ilustrar a possibilidade de selecionar serviços web de diferentes categorias e usá-los juntos para criar uma solução (neste caso, um aplicativo de banco de dados). Naturalmente, as soluções criadas podem ser bastante complexas.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27:notes"/>
          <p:cNvSpPr txBox="1"/>
          <p:nvPr>
            <p:ph idx="1" type="body"/>
          </p:nvPr>
        </p:nvSpPr>
        <p:spPr>
          <a:xfrm>
            <a:off x="685800" y="4400549"/>
            <a:ext cx="5486400" cy="35750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A escolha do serviço dependerá dos objetivos empresariais </a:t>
            </a:r>
            <a:r>
              <a:rPr lang="pt-BR" sz="1100" u="none">
                <a:latin typeface="Arial"/>
                <a:ea typeface="Arial"/>
                <a:cs typeface="Arial"/>
                <a:sym typeface="Arial"/>
              </a:rPr>
              <a:t>e</a:t>
            </a:r>
            <a:r>
              <a:rPr lang="pt-BR" sz="1100">
                <a:latin typeface="Arial"/>
                <a:ea typeface="Arial"/>
                <a:cs typeface="Arial"/>
                <a:sym typeface="Arial"/>
              </a:rPr>
              <a:t> dos requisitos de tecnologia. No exemplo que acabamos de ver, a solução usou o Amazon EC2 como o serviço de computação. No entanto, esse é apenas um dos muitos serviços de computação que a AWS oferece. Veja a seguir outras ofertas de computação da AWS que você pode usar para os seguintes exemplos de casos de uso:</a:t>
            </a:r>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2"/>
              </a:rPr>
              <a:t>Amazon EC2</a:t>
            </a:r>
            <a:r>
              <a:rPr lang="pt-BR" sz="1100">
                <a:latin typeface="Arial"/>
                <a:ea typeface="Arial"/>
                <a:cs typeface="Arial"/>
                <a:sym typeface="Arial"/>
              </a:rPr>
              <a:t>: você quer controle total sobre seus recursos de computação da AWS.</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3"/>
              </a:rPr>
              <a:t>AWS Lambda</a:t>
            </a:r>
            <a:r>
              <a:rPr lang="pt-BR" sz="1100">
                <a:latin typeface="Arial"/>
                <a:ea typeface="Arial"/>
                <a:cs typeface="Arial"/>
                <a:sym typeface="Arial"/>
              </a:rPr>
              <a:t>: você deseja executar seu código e não gerenciar ou provisionar servidores.</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4"/>
              </a:rPr>
              <a:t>AWS Elastic Beanstalk</a:t>
            </a:r>
            <a:r>
              <a:rPr lang="pt-BR" sz="1100">
                <a:latin typeface="Arial"/>
                <a:ea typeface="Arial"/>
                <a:cs typeface="Arial"/>
                <a:sym typeface="Arial"/>
              </a:rPr>
              <a:t>: você quer um serviço que implante, gerencie e escale seus aplicativos web para você.</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5"/>
              </a:rPr>
              <a:t>Amazon Lightsail</a:t>
            </a:r>
            <a:r>
              <a:rPr lang="pt-BR" sz="1100">
                <a:latin typeface="Arial"/>
                <a:ea typeface="Arial"/>
                <a:cs typeface="Arial"/>
                <a:sym typeface="Arial"/>
              </a:rPr>
              <a:t>: você precisa de uma plataforma em nuvem leve para um aplicativo web simples.</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6"/>
              </a:rPr>
              <a:t>AWS Batch</a:t>
            </a:r>
            <a:r>
              <a:rPr lang="pt-BR" sz="1100">
                <a:latin typeface="Arial"/>
                <a:ea typeface="Arial"/>
                <a:cs typeface="Arial"/>
                <a:sym typeface="Arial"/>
              </a:rPr>
              <a:t>: você precisa executar centenas de milhares de cargas de trabalho em lote.</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7"/>
              </a:rPr>
              <a:t>AWS Outposts</a:t>
            </a:r>
            <a:r>
              <a:rPr lang="pt-BR" sz="1100">
                <a:latin typeface="Arial"/>
                <a:ea typeface="Arial"/>
                <a:cs typeface="Arial"/>
                <a:sym typeface="Arial"/>
              </a:rPr>
              <a:t>: você deseja executar a infraestrutura da AWS em seu datacenter local.</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8"/>
              </a:rPr>
              <a:t>Amazon Elastic Container Service</a:t>
            </a:r>
            <a:r>
              <a:rPr lang="pt-BR" sz="1100">
                <a:latin typeface="Arial"/>
                <a:ea typeface="Arial"/>
                <a:cs typeface="Arial"/>
                <a:sym typeface="Arial"/>
              </a:rPr>
              <a:t> (Amazon ECS), </a:t>
            </a:r>
            <a:r>
              <a:rPr lang="pt-BR" sz="1100" u="sng">
                <a:solidFill>
                  <a:schemeClr val="hlink"/>
                </a:solidFill>
                <a:latin typeface="Arial"/>
                <a:ea typeface="Arial"/>
                <a:cs typeface="Arial"/>
                <a:sym typeface="Arial"/>
                <a:hlinkClick r:id="rId9"/>
              </a:rPr>
              <a:t>Amazon Elastic Kubernetes Service</a:t>
            </a:r>
            <a:r>
              <a:rPr lang="pt-BR" sz="1100">
                <a:latin typeface="Arial"/>
                <a:ea typeface="Arial"/>
                <a:cs typeface="Arial"/>
                <a:sym typeface="Arial"/>
              </a:rPr>
              <a:t> (Amazon EKS) ou </a:t>
            </a:r>
            <a:r>
              <a:rPr lang="pt-BR" sz="1100" u="sng">
                <a:solidFill>
                  <a:schemeClr val="hlink"/>
                </a:solidFill>
                <a:latin typeface="Arial"/>
                <a:ea typeface="Arial"/>
                <a:cs typeface="Arial"/>
                <a:sym typeface="Arial"/>
                <a:hlinkClick r:id="rId10"/>
              </a:rPr>
              <a:t>AWS Fargate</a:t>
            </a:r>
            <a:r>
              <a:rPr lang="pt-BR" sz="1100">
                <a:latin typeface="Arial"/>
                <a:ea typeface="Arial"/>
                <a:cs typeface="Arial"/>
                <a:sym typeface="Arial"/>
              </a:rPr>
              <a:t>: você deseja implementar uma arquitetura de contêineres ou microsserviços.</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11"/>
              </a:rPr>
              <a:t>VMware Cloud on AWS</a:t>
            </a:r>
            <a:r>
              <a:rPr lang="pt-BR" sz="1100">
                <a:latin typeface="Arial"/>
                <a:ea typeface="Arial"/>
                <a:cs typeface="Arial"/>
                <a:sym typeface="Arial"/>
              </a:rPr>
              <a:t>: você tem uma plataforma de virtualização de servidor local que deseja migrar para a AWS.</a:t>
            </a:r>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pt-BR" sz="1100">
                <a:latin typeface="Arial"/>
                <a:ea typeface="Arial"/>
                <a:cs typeface="Arial"/>
                <a:sym typeface="Arial"/>
              </a:rPr>
              <a:t>Da mesma forma, há uma variedade de serviços para você escolher nas outras categorias, e o número de ofertas continua crescendo.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A variedade de serviços da AWS pode ser intimidadora no início da jornada para a nuvem. Este curso </a:t>
            </a:r>
            <a:r>
              <a:rPr lang="pt-BR" sz="1100" u="none">
                <a:solidFill>
                  <a:schemeClr val="dk1"/>
                </a:solidFill>
                <a:latin typeface="Arial"/>
                <a:ea typeface="Arial"/>
                <a:cs typeface="Arial"/>
                <a:sym typeface="Arial"/>
              </a:rPr>
              <a:t>se concentra</a:t>
            </a:r>
            <a:r>
              <a:rPr lang="pt-BR" sz="1100">
                <a:solidFill>
                  <a:schemeClr val="dk1"/>
                </a:solidFill>
                <a:latin typeface="Arial"/>
                <a:ea typeface="Arial"/>
                <a:cs typeface="Arial"/>
                <a:sym typeface="Arial"/>
              </a:rPr>
              <a:t> em alguns dos serviços mais comuns nas seguintes categorias de serviço: computação, armazenamento, banco de dados, entrega de redes e conteúdo, segurança, identidade e conformidade, gerenciamento e governança e gerenciamento de custos da AWS.</a:t>
            </a:r>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Legenda:</a:t>
            </a:r>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Block Store (Amazon EBS)</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Compute Cloud (Amazon EC2)</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Container Registry (Amazon ECR)</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Container Service (Amazon ECS)</a:t>
            </a:r>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File System (Amazon EFS)</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Elastic Kubernetes Service (Amazon EKS)</a:t>
            </a:r>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Relational Database Service (Amazon RDS)</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Simple Storage Service (Amazon S3)</a:t>
            </a:r>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Virtual Private Cloud (Amazon VPC)</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AWS Identity and Access Management (IAM)</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AWS Key Management Service (AWS KMS)</a:t>
            </a:r>
            <a:endParaRPr sz="11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p29:notes"/>
          <p:cNvSpPr txBox="1"/>
          <p:nvPr>
            <p:ph idx="1" type="body"/>
          </p:nvPr>
        </p:nvSpPr>
        <p:spPr>
          <a:xfrm>
            <a:off x="701043" y="4415791"/>
            <a:ext cx="5471158" cy="364827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Talvez você esteja se perguntando como acessar a ampla variedade de serviços oferecidos pela AWS. Há três maneiras de criar e gerenciar recursos na Nuvem AWS:</a:t>
            </a:r>
            <a:endParaRPr/>
          </a:p>
          <a:p>
            <a:pPr indent="-171450" lvl="0" marL="171450" rtl="0" algn="l">
              <a:lnSpc>
                <a:spcPct val="100000"/>
              </a:lnSpc>
              <a:spcBef>
                <a:spcPts val="0"/>
              </a:spcBef>
              <a:spcAft>
                <a:spcPts val="0"/>
              </a:spcAft>
              <a:buClr>
                <a:schemeClr val="dk1"/>
              </a:buClr>
              <a:buSzPts val="1100"/>
              <a:buFont typeface="Arial"/>
              <a:buChar char="•"/>
            </a:pPr>
            <a:r>
              <a:rPr b="1" lang="pt-BR" sz="1100">
                <a:latin typeface="Arial"/>
                <a:ea typeface="Arial"/>
                <a:cs typeface="Arial"/>
                <a:sym typeface="Arial"/>
              </a:rPr>
              <a:t>Console de Gerenciamento da AWS</a:t>
            </a:r>
            <a:r>
              <a:rPr lang="pt-BR" sz="1100">
                <a:latin typeface="Arial"/>
                <a:ea typeface="Arial"/>
                <a:cs typeface="Arial"/>
                <a:sym typeface="Arial"/>
              </a:rPr>
              <a:t>: o console fornece uma interface gráfica avançada para a maioria dos recursos oferecidos pela AWS. (Observação: às vezes os recursos novos ainda não têm todas as capacidades </a:t>
            </a:r>
            <a:r>
              <a:rPr lang="pt-BR" sz="1100" u="none">
                <a:latin typeface="Arial"/>
                <a:ea typeface="Arial"/>
                <a:cs typeface="Arial"/>
                <a:sym typeface="Arial"/>
              </a:rPr>
              <a:t>embutidas</a:t>
            </a:r>
            <a:r>
              <a:rPr lang="pt-BR" sz="1100">
                <a:latin typeface="Arial"/>
                <a:ea typeface="Arial"/>
                <a:cs typeface="Arial"/>
                <a:sym typeface="Arial"/>
              </a:rPr>
              <a:t> no console na data de lançamento).</a:t>
            </a:r>
            <a:endParaRPr/>
          </a:p>
          <a:p>
            <a:pPr indent="-171450" lvl="0" marL="171450" rtl="0" algn="l">
              <a:lnSpc>
                <a:spcPct val="100000"/>
              </a:lnSpc>
              <a:spcBef>
                <a:spcPts val="0"/>
              </a:spcBef>
              <a:spcAft>
                <a:spcPts val="0"/>
              </a:spcAft>
              <a:buClr>
                <a:schemeClr val="dk1"/>
              </a:buClr>
              <a:buSzPts val="1100"/>
              <a:buFont typeface="Arial"/>
              <a:buChar char="•"/>
            </a:pPr>
            <a:r>
              <a:rPr b="1" lang="pt-BR" sz="1100">
                <a:latin typeface="Arial"/>
                <a:ea typeface="Arial"/>
                <a:cs typeface="Arial"/>
                <a:sym typeface="Arial"/>
              </a:rPr>
              <a:t>Interface da linha de comando da AWS (CLI da AWS)</a:t>
            </a:r>
            <a:r>
              <a:rPr b="0" lang="pt-BR" sz="1100">
                <a:latin typeface="Arial"/>
                <a:ea typeface="Arial"/>
                <a:cs typeface="Arial"/>
                <a:sym typeface="Arial"/>
              </a:rPr>
              <a:t>:</a:t>
            </a:r>
            <a:r>
              <a:rPr lang="pt-BR" sz="1100">
                <a:latin typeface="Arial"/>
                <a:ea typeface="Arial"/>
                <a:cs typeface="Arial"/>
                <a:sym typeface="Arial"/>
              </a:rPr>
              <a:t> a CLI da AWS fornece um conjunto de utilitários que podem ser executados a partir de um script de comando no Linux, macOS ou Microsoft Windows.</a:t>
            </a:r>
            <a:endParaRPr/>
          </a:p>
          <a:p>
            <a:pPr indent="-171450" lvl="0" marL="171450" rtl="0" algn="l">
              <a:lnSpc>
                <a:spcPct val="100000"/>
              </a:lnSpc>
              <a:spcBef>
                <a:spcPts val="0"/>
              </a:spcBef>
              <a:spcAft>
                <a:spcPts val="0"/>
              </a:spcAft>
              <a:buClr>
                <a:schemeClr val="dk1"/>
              </a:buClr>
              <a:buSzPts val="1100"/>
              <a:buFont typeface="Arial"/>
              <a:buChar char="•"/>
            </a:pPr>
            <a:r>
              <a:rPr b="1" lang="pt-BR" sz="1100">
                <a:latin typeface="Arial"/>
                <a:ea typeface="Arial"/>
                <a:cs typeface="Arial"/>
                <a:sym typeface="Arial"/>
              </a:rPr>
              <a:t>Software Development Kits (SDKs)</a:t>
            </a:r>
            <a:r>
              <a:rPr b="0" lang="pt-BR" sz="1100">
                <a:latin typeface="Arial"/>
                <a:ea typeface="Arial"/>
                <a:cs typeface="Arial"/>
                <a:sym typeface="Arial"/>
              </a:rPr>
              <a:t>:</a:t>
            </a:r>
            <a:r>
              <a:rPr lang="pt-BR" sz="1100">
                <a:latin typeface="Arial"/>
                <a:ea typeface="Arial"/>
                <a:cs typeface="Arial"/>
                <a:sym typeface="Arial"/>
              </a:rPr>
              <a:t> a AWS fornece pacotes que permitem acessar a AWS em uma variedade de linguagens de programação populares. Isso facilita o uso da AWS em seus aplicativos existentes e permite a criação de aplicativos para implantar e monitorar sistemas complexos inteiramente por meio de código.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rPr lang="pt-BR" sz="1100">
                <a:latin typeface="Arial"/>
                <a:ea typeface="Arial"/>
                <a:cs typeface="Arial"/>
                <a:sym typeface="Arial"/>
              </a:rPr>
              <a:t>As três opções são criadas em uma API semelhante à REST comum que serve como base da AWS.</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rPr lang="pt-BR" sz="1100">
                <a:latin typeface="Arial"/>
                <a:ea typeface="Arial"/>
                <a:cs typeface="Arial"/>
                <a:sym typeface="Arial"/>
              </a:rPr>
              <a:t>Para saber mais sobre as ferramentas que você pode usar para desenvolver e gerenciar aplicativos na AWS, consulte </a:t>
            </a:r>
            <a:r>
              <a:rPr lang="pt-BR" sz="1100" u="sng">
                <a:solidFill>
                  <a:schemeClr val="hlink"/>
                </a:solidFill>
                <a:latin typeface="Arial"/>
                <a:ea typeface="Arial"/>
                <a:cs typeface="Arial"/>
                <a:sym typeface="Arial"/>
                <a:hlinkClick r:id="rId2"/>
              </a:rPr>
              <a:t>Ferramentas para criar na AWS</a:t>
            </a:r>
            <a:r>
              <a:rPr lang="pt-BR" sz="1100">
                <a:latin typeface="Arial"/>
                <a:ea typeface="Arial"/>
                <a:cs typeface="Arial"/>
                <a:sym typeface="Arial"/>
              </a:rPr>
              <a:t>.</a:t>
            </a:r>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Depois de concluir este módulo, você deverá ser capaz de:</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Definir diferentes tipos de computação em nuvem</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Descrever seis vantagens da computação em nuvem</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Reconhecer as principais categorias dos serviços da AWS e os principais serviços</a:t>
            </a:r>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Analisar o AWS Cloud Adoption Framework (AWS CAF)</a:t>
            </a:r>
            <a:endParaRPr sz="11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3" name="Google Shape;95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As principais lições desta seção do módulo incluem:</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A AWS é uma plataforma de nuvem segura que oferece um amplo conjunto de produtos globais baseados na nuvem, denominados serviços, que são criados para funcionar em conjunto.</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Há muitas categorias de serviços da AWS, e cada categoria tem uma diversidade de opções de serviços.</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Escolha um serviço com base em seus objetivos empresariais e requisitos de tecnologia.</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Existem três maneiras de interagir com os serviços da AWS.</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t/>
            </a:r>
            <a:endParaRPr sz="1100">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Seção 4: Mudança para a Nuvem AWS – AWS Cloud Adoption Framework (AWS CAF)</a:t>
            </a:r>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pt-BR" sz="1100">
                <a:latin typeface="Arial"/>
                <a:ea typeface="Arial"/>
                <a:cs typeface="Arial"/>
                <a:sym typeface="Arial"/>
              </a:rPr>
              <a:t>Como vimos neste módulo, a computação em nuvem oferece muitas vantagens em relação ao modelo tradicional. No entanto, para a maioria das organizações, a adoção da nuvem não acontece instantaneamente. A tecnologia é uma coisa, mas a organização também consiste em pessoas e processos, e esses três elementos devem estar alinhados para uma adoção bem-sucedida da nuvem. A computação em nuvem traz uma mudança significativa para a forma como a tecnologia é obtida, utilizada e gerenciada. Ela também muda como as organizações orçam e pagam pelos serviços de tecnologia. A adoção da nuvem exige que alterações fundamentais sejam discutidas e consideradas em toda a organização. Também exige que as partes interessadas em todas as unidades organizacionais, tanto dentro quanto fora da TI, apoiem essas novas alterações. Nesta última seção, você aprenderá sobre o AWS CAF</a:t>
            </a:r>
            <a:r>
              <a:rPr lang="pt-BR" sz="1100">
                <a:solidFill>
                  <a:schemeClr val="dk1"/>
                </a:solidFill>
                <a:latin typeface="Arial"/>
                <a:ea typeface="Arial"/>
                <a:cs typeface="Arial"/>
                <a:sym typeface="Arial"/>
              </a:rPr>
              <a:t>, que foi criado para ajudar as organizações a traçar e percorrer um caminho acelerado para uma adoção bem-sucedida da nuvem.</a:t>
            </a:r>
            <a:endParaRPr sz="11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32:notes"/>
          <p:cNvSpPr txBox="1"/>
          <p:nvPr>
            <p:ph idx="1" type="body"/>
          </p:nvPr>
        </p:nvSpPr>
        <p:spPr>
          <a:xfrm>
            <a:off x="685800" y="4400550"/>
            <a:ext cx="5486400" cy="3930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A jornada de adoção da nuvem de cada organização é única. No entanto, para que uma organização possa migrar com êxito seu portfólio de TI para a nuvem, três elementos (pessoas, processos e tecnologia) devem estar alinhados. </a:t>
            </a:r>
            <a:r>
              <a:rPr lang="pt-BR" sz="1100" u="none">
                <a:solidFill>
                  <a:schemeClr val="dk1"/>
                </a:solidFill>
                <a:latin typeface="Arial"/>
                <a:ea typeface="Arial"/>
                <a:cs typeface="Arial"/>
                <a:sym typeface="Arial"/>
              </a:rPr>
              <a:t>Os líderes de negócios e tecnologia </a:t>
            </a:r>
            <a:r>
              <a:rPr lang="pt-BR" sz="1100">
                <a:solidFill>
                  <a:schemeClr val="dk1"/>
                </a:solidFill>
                <a:latin typeface="Arial"/>
                <a:ea typeface="Arial"/>
                <a:cs typeface="Arial"/>
                <a:sym typeface="Arial"/>
              </a:rPr>
              <a:t>em uma organização devem compreender o estado atual da organização, o estado pretendido e a transição necessária para atingir o estado pretendido, </a:t>
            </a:r>
            <a:r>
              <a:rPr lang="pt-BR" sz="1100" u="none" strike="noStrike">
                <a:solidFill>
                  <a:schemeClr val="dk1"/>
                </a:solidFill>
                <a:latin typeface="Arial"/>
                <a:ea typeface="Arial"/>
                <a:cs typeface="Arial"/>
                <a:sym typeface="Arial"/>
              </a:rPr>
              <a:t>de maneira que </a:t>
            </a:r>
            <a:r>
              <a:rPr lang="pt-BR" sz="1100">
                <a:solidFill>
                  <a:schemeClr val="dk1"/>
                </a:solidFill>
                <a:latin typeface="Arial"/>
                <a:ea typeface="Arial"/>
                <a:cs typeface="Arial"/>
                <a:sym typeface="Arial"/>
              </a:rPr>
              <a:t>possam definir metas e criar processos para a equipe.</a:t>
            </a:r>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O AWS Cloud Adoption Framework (AWS CAF) fornece orientação e melhores práticas para ajudar as organizações a identificar lacunas em habilidades e processos. Ele também ajuda as organizações a criar uma abordagem abrangente para a computação em nuvem, tanto em toda a organização quanto em todo o ciclo de vida de TI, para acelerar a adoção bem-sucedida da nuvem.</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No nível mais alto, o AWS CAF organiza orientações em seis áreas de foco, chamadas </a:t>
            </a:r>
            <a:r>
              <a:rPr i="1" lang="pt-BR" sz="1100">
                <a:solidFill>
                  <a:schemeClr val="dk1"/>
                </a:solidFill>
                <a:latin typeface="Arial"/>
                <a:ea typeface="Arial"/>
                <a:cs typeface="Arial"/>
                <a:sym typeface="Arial"/>
              </a:rPr>
              <a:t>perspectivas</a:t>
            </a:r>
            <a:r>
              <a:rPr lang="pt-BR" sz="1100">
                <a:solidFill>
                  <a:schemeClr val="dk1"/>
                </a:solidFill>
                <a:latin typeface="Arial"/>
                <a:ea typeface="Arial"/>
                <a:cs typeface="Arial"/>
                <a:sym typeface="Arial"/>
              </a:rPr>
              <a:t>. As perspectivas abrangem pessoas, processos e tecnologia. Cada perspectiva consiste em um conjunto de </a:t>
            </a:r>
            <a:r>
              <a:rPr i="1" lang="pt-BR" sz="1100">
                <a:solidFill>
                  <a:schemeClr val="dk1"/>
                </a:solidFill>
                <a:latin typeface="Arial"/>
                <a:ea typeface="Arial"/>
                <a:cs typeface="Arial"/>
                <a:sym typeface="Arial"/>
              </a:rPr>
              <a:t>recursos</a:t>
            </a:r>
            <a:r>
              <a:rPr lang="pt-BR" sz="1100">
                <a:solidFill>
                  <a:schemeClr val="dk1"/>
                </a:solidFill>
                <a:latin typeface="Arial"/>
                <a:ea typeface="Arial"/>
                <a:cs typeface="Arial"/>
                <a:sym typeface="Arial"/>
              </a:rPr>
              <a:t>, que abrange responsabilidades distintas </a:t>
            </a:r>
            <a:r>
              <a:rPr lang="pt-BR" sz="1100" u="none">
                <a:solidFill>
                  <a:schemeClr val="dk1"/>
                </a:solidFill>
                <a:latin typeface="Arial"/>
                <a:ea typeface="Arial"/>
                <a:cs typeface="Arial"/>
                <a:sym typeface="Arial"/>
              </a:rPr>
              <a:t>de propriedade ou gerenciadas por </a:t>
            </a:r>
            <a:r>
              <a:rPr lang="pt-BR" sz="1100">
                <a:solidFill>
                  <a:schemeClr val="dk1"/>
                </a:solidFill>
                <a:latin typeface="Arial"/>
                <a:ea typeface="Arial"/>
                <a:cs typeface="Arial"/>
                <a:sym typeface="Arial"/>
              </a:rPr>
              <a:t>partes interessadas funcionalmente relacionadas.</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Os recursos dentro de cada perspectiva são usados para identificar quais áreas de uma organização exigem atenção. Ao identificar lacunas, é possível criar fluxos de trabalho prescritivos que oferecem suporte a uma jornada bem-sucedida para a nuvem.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pt-BR" sz="1100">
                <a:solidFill>
                  <a:schemeClr val="dk1"/>
                </a:solidFill>
                <a:latin typeface="Arial"/>
                <a:ea typeface="Arial"/>
                <a:cs typeface="Arial"/>
                <a:sym typeface="Arial"/>
              </a:rPr>
              <a:t>Em geral, as perspectivas empresarial, das pessoas e </a:t>
            </a:r>
            <a:r>
              <a:rPr b="0" i="0" lang="pt-BR" sz="1100" u="none">
                <a:solidFill>
                  <a:schemeClr val="dk1"/>
                </a:solidFill>
                <a:latin typeface="Arial"/>
                <a:ea typeface="Arial"/>
                <a:cs typeface="Arial"/>
                <a:sym typeface="Arial"/>
              </a:rPr>
              <a:t>da governança </a:t>
            </a:r>
            <a:r>
              <a:rPr b="0" i="0" lang="pt-BR" sz="1100">
                <a:solidFill>
                  <a:schemeClr val="dk1"/>
                </a:solidFill>
                <a:latin typeface="Arial"/>
                <a:ea typeface="Arial"/>
                <a:cs typeface="Arial"/>
                <a:sym typeface="Arial"/>
              </a:rPr>
              <a:t>se concentram em recursos de negócios, e as perspectivas de plataforma, segurança e </a:t>
            </a:r>
            <a:r>
              <a:rPr b="0" i="0" lang="pt-BR" sz="1100" u="none">
                <a:solidFill>
                  <a:schemeClr val="dk1"/>
                </a:solidFill>
                <a:latin typeface="Arial"/>
                <a:ea typeface="Arial"/>
                <a:cs typeface="Arial"/>
                <a:sym typeface="Arial"/>
              </a:rPr>
              <a:t>operações</a:t>
            </a:r>
            <a:r>
              <a:rPr b="0" i="0" lang="pt-BR" sz="1100">
                <a:solidFill>
                  <a:schemeClr val="dk1"/>
                </a:solidFill>
                <a:latin typeface="Arial"/>
                <a:ea typeface="Arial"/>
                <a:cs typeface="Arial"/>
                <a:sym typeface="Arial"/>
              </a:rPr>
              <a:t> se concentram em recursos técnicos.</a:t>
            </a:r>
            <a:endParaRPr b="0" i="0" sz="1050" u="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As partes interessadas da perspectiva empresarial (</a:t>
            </a:r>
            <a:r>
              <a:rPr lang="pt-BR" sz="1100" u="none">
                <a:latin typeface="Arial"/>
                <a:ea typeface="Arial"/>
                <a:cs typeface="Arial"/>
                <a:sym typeface="Arial"/>
              </a:rPr>
              <a:t>por exemplo, </a:t>
            </a:r>
            <a:r>
              <a:rPr lang="pt-BR" sz="1100">
                <a:latin typeface="Arial"/>
                <a:ea typeface="Arial"/>
                <a:cs typeface="Arial"/>
                <a:sym typeface="Arial"/>
              </a:rPr>
              <a:t>gerentes de negócios, gerentes financeiros, proprietários de orçamento e partes interessadas da estratégia) podem usar o AWS CAF para criar um caso de negócios forte para a adoção da nuvem e priorizar iniciativas de adoção da nuvem. As partes interessadas devem garantir que as estratégias e metas de negócios de uma organização se alinhem às suas estratégias e objetivos de TI.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As partes interessadas da perspectiva das pessoas (</a:t>
            </a:r>
            <a:r>
              <a:rPr lang="pt-BR" sz="1100" u="none">
                <a:latin typeface="Arial"/>
                <a:ea typeface="Arial"/>
                <a:cs typeface="Arial"/>
                <a:sym typeface="Arial"/>
              </a:rPr>
              <a:t>por exemplo, </a:t>
            </a:r>
            <a:r>
              <a:rPr lang="pt-BR" sz="1100">
                <a:latin typeface="Arial"/>
                <a:ea typeface="Arial"/>
                <a:cs typeface="Arial"/>
                <a:sym typeface="Arial"/>
              </a:rPr>
              <a:t>recursos humanos, equipes e gerentes de pessoas) podem usar o AWS CAF para avaliar estruturas e funções organizacionais, novos requisitos de habilidades e processos e identificar lacunas. A execução de uma análise de necessidades e lacunas pode ajudar a priorizar o treinamento, a equipe e as alterações organizacionais para criar uma organização ágil.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As partes interessadas da perspectiva da governança (</a:t>
            </a:r>
            <a:r>
              <a:rPr lang="pt-BR" sz="1100" u="none">
                <a:latin typeface="Arial"/>
                <a:ea typeface="Arial"/>
                <a:cs typeface="Arial"/>
                <a:sym typeface="Arial"/>
              </a:rPr>
              <a:t>por exemplo, diretor de tecnologia da </a:t>
            </a:r>
            <a:r>
              <a:rPr lang="pt-BR" sz="1100">
                <a:latin typeface="Arial"/>
                <a:ea typeface="Arial"/>
                <a:cs typeface="Arial"/>
                <a:sym typeface="Arial"/>
              </a:rPr>
              <a:t>informação ou CIO, gerentes de programas, arquitetos empresariais, analistas de negócios e gerentes de portfólio) podem usar o AWS CAF para se concentrar nas habilidades e nos processos necessários para alinhar a estratégia e metas de TI com a estratégia e metas empresariais. Esse foco ajuda a organização a maximizar o valor empresarial de seu investimento em TI e minimizar os riscos empresariais.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As partes interessadas da perspectiva da plataforma (</a:t>
            </a:r>
            <a:r>
              <a:rPr lang="pt-BR" sz="1100" u="none">
                <a:latin typeface="Arial"/>
                <a:ea typeface="Arial"/>
                <a:cs typeface="Arial"/>
                <a:sym typeface="Arial"/>
              </a:rPr>
              <a:t>por exemplo, </a:t>
            </a:r>
            <a:r>
              <a:rPr lang="pt-BR" sz="1100">
                <a:latin typeface="Arial"/>
                <a:ea typeface="Arial"/>
                <a:cs typeface="Arial"/>
                <a:sym typeface="Arial"/>
              </a:rPr>
              <a:t>diretor de tecnologia ou CTO, gerentes de TI e arquitetos de soluções) usam uma variedade de dimensões e modelos de arquitetura para compreender e comunicar a natureza dos sistemas de TI e seus relacionamentos. Elas </a:t>
            </a:r>
            <a:r>
              <a:rPr lang="pt-BR" sz="1100">
                <a:solidFill>
                  <a:schemeClr val="dk1"/>
                </a:solidFill>
                <a:latin typeface="Arial"/>
                <a:ea typeface="Arial"/>
                <a:cs typeface="Arial"/>
                <a:sym typeface="Arial"/>
              </a:rPr>
              <a:t>devem ser capazes de descrever detalhadamente a arquitetura do ambiente de estado de destino. O AWS CAF inclui princípios e padrões para a implantação de novas soluções na nuvem e para a migração de cargas de trabalho locais para a nuvem.</a:t>
            </a:r>
            <a:endParaRPr sz="11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As partes interessadas da perspectiva de segurança (</a:t>
            </a:r>
            <a:r>
              <a:rPr lang="pt-BR" sz="1100" u="none">
                <a:latin typeface="Arial"/>
                <a:ea typeface="Arial"/>
                <a:cs typeface="Arial"/>
                <a:sym typeface="Arial"/>
              </a:rPr>
              <a:t>por exemplo, </a:t>
            </a:r>
            <a:r>
              <a:rPr lang="pt-BR" sz="1100">
                <a:latin typeface="Arial"/>
                <a:ea typeface="Arial"/>
                <a:cs typeface="Arial"/>
                <a:sym typeface="Arial"/>
              </a:rPr>
              <a:t>diretor de segurança da informação ou CISO, gerentes de segurança de TI e analistas de segurança de TI) devem garantir que a organização atenda aos objetivos de segurança de visibilidade, auditoria, controle e agilidade. As partes interessadas da perspectiva de segurança podem usar o AWS CAF para estruturar a seleção e a implantação de controles de segurança que atendam às necessidades da organização.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As partes interessadas da perspectiva de operações (</a:t>
            </a:r>
            <a:r>
              <a:rPr lang="pt-BR" sz="1100" u="none">
                <a:latin typeface="Arial"/>
                <a:ea typeface="Arial"/>
                <a:cs typeface="Arial"/>
                <a:sym typeface="Arial"/>
              </a:rPr>
              <a:t>por exemplo, </a:t>
            </a:r>
            <a:r>
              <a:rPr lang="pt-BR" sz="1100">
                <a:latin typeface="Arial"/>
                <a:ea typeface="Arial"/>
                <a:cs typeface="Arial"/>
                <a:sym typeface="Arial"/>
              </a:rPr>
              <a:t>gerentes de operações de TI e gerentes de suporte de TI) definem como as atividades diárias, trimestrais e anuais </a:t>
            </a:r>
            <a:r>
              <a:rPr lang="pt-BR" sz="1100" u="none">
                <a:latin typeface="Arial"/>
                <a:ea typeface="Arial"/>
                <a:cs typeface="Arial"/>
                <a:sym typeface="Arial"/>
              </a:rPr>
              <a:t>são</a:t>
            </a:r>
            <a:r>
              <a:rPr lang="pt-BR" sz="1100">
                <a:latin typeface="Arial"/>
                <a:ea typeface="Arial"/>
                <a:cs typeface="Arial"/>
                <a:sym typeface="Arial"/>
              </a:rPr>
              <a:t> realizadas. As partes interessadas da perspectiva de operações se alinham e oferecem suporte às operações da empresa. O AWS CAF ajuda essas partes interessadas a definir procedimentos operacionais atuais. Ele também ajuda a identificar as alterações do processo e os treinamentos necessários para implementar a adoção bem-sucedida da nuvem.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Seção 1: Introdução à computação em nuvem</a:t>
            </a:r>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As principais lições desta seção do módulo incluem:</a:t>
            </a:r>
            <a:endParaRPr sz="1100">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A adoção da nuvem não é instantânea para a maioria das organizações, ela exige uma estratégia e alinhamento consciente em toda a organização.</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O AWS CAF foi criado para ajudar as organizações a desenvolver planos eficientes e eficazes para sua jornada de adoção da nuvem.</a:t>
            </a:r>
            <a:endParaRPr/>
          </a:p>
          <a:p>
            <a:pPr indent="-171450" lvl="0" marL="171450" rtl="0" algn="l">
              <a:lnSpc>
                <a:spcPct val="100000"/>
              </a:lnSpc>
              <a:spcBef>
                <a:spcPts val="0"/>
              </a:spcBef>
              <a:spcAft>
                <a:spcPts val="0"/>
              </a:spcAft>
              <a:buClr>
                <a:schemeClr val="dk1"/>
              </a:buClr>
              <a:buSzPts val="1100"/>
              <a:buFont typeface="Arial"/>
              <a:buChar char="•"/>
            </a:pPr>
            <a:r>
              <a:rPr b="0" i="0" lang="pt-BR" sz="1100">
                <a:solidFill>
                  <a:schemeClr val="dk1"/>
                </a:solidFill>
                <a:latin typeface="Arial"/>
                <a:ea typeface="Arial"/>
                <a:cs typeface="Arial"/>
                <a:sym typeface="Arial"/>
              </a:rPr>
              <a:t>Ele organiza orientações em seis áreas de foco, chamadas perspectivas.</a:t>
            </a:r>
            <a:endParaRPr/>
          </a:p>
          <a:p>
            <a:pPr indent="-171450" lvl="0" marL="1714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As perspectivas consistem em conjuntos de recursos empresariais ou tecnológicos que são responsabilidade das principais partes interessadas.</a:t>
            </a:r>
            <a:endParaRPr/>
          </a:p>
          <a:p>
            <a:pPr indent="-101600" lvl="0" marL="17145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4" name="Google Shape;111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Agora é hora de revisar o módulo e encerrar com um teste de conhecimento e discussão sobre uma pergunta simulada do teste de certificação.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Resumindo, neste módulo você aprendeu a:</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Definir diferentes tipos de computação em nuvem</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Descrever seis vantagens da computação em nuvem</a:t>
            </a:r>
            <a:endParaRPr sz="1100" strike="sngStrike">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Reconhecer as principais categorias dos serviços da AWS e os principais serviços</a:t>
            </a:r>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Analisar a estrutura de adoção da Nuvem AWS</a:t>
            </a:r>
            <a:endParaRPr sz="1100" strike="sngStrike">
              <a:latin typeface="Arial"/>
              <a:ea typeface="Arial"/>
              <a:cs typeface="Arial"/>
              <a:sym typeface="Arial"/>
            </a:endParaRPr>
          </a:p>
          <a:p>
            <a:pPr indent="-101600" lvl="0" marL="17145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Para finalizar este módulo, conclua o teste de conhecimento.</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Agora, conclua o teste de conhecimento.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Examine as opções de resposta e as exclua com base nas palavras-chave destacadas anteriormente.</a:t>
            </a:r>
            <a:endParaRPr sz="1100">
              <a:latin typeface="Arial"/>
              <a:ea typeface="Arial"/>
              <a:cs typeface="Arial"/>
              <a:sym typeface="Arial"/>
            </a:endParaRPr>
          </a:p>
        </p:txBody>
      </p:sp>
      <p:sp>
        <p:nvSpPr>
          <p:cNvPr id="1138" name="Google Shape;1138;p44:notes"/>
          <p:cNvSpPr txBox="1"/>
          <p:nvPr>
            <p:ph idx="11" type="ftr"/>
          </p:nvPr>
        </p:nvSpPr>
        <p:spPr>
          <a:xfrm>
            <a:off x="0" y="8685213"/>
            <a:ext cx="5347504"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pt-BR"/>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Se quiser saber mais sobre os tópicos abordados neste módulo, estes recursos adicionais podem ser úteis:</a:t>
            </a:r>
            <a:endParaRPr/>
          </a:p>
          <a:p>
            <a:pPr indent="-171450" lvl="0" marL="17145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2"/>
              </a:rPr>
              <a:t>O que é a AWS?</a:t>
            </a:r>
            <a:r>
              <a:rPr lang="pt-BR" sz="1100">
                <a:latin typeface="Arial"/>
                <a:ea typeface="Arial"/>
                <a:cs typeface="Arial"/>
                <a:sym typeface="Arial"/>
              </a:rPr>
              <a:t> Vídeo do YouTube</a:t>
            </a:r>
            <a:endParaRPr sz="1100">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Site </a:t>
            </a:r>
            <a:r>
              <a:rPr lang="pt-BR" sz="1100" u="sng">
                <a:solidFill>
                  <a:schemeClr val="hlink"/>
                </a:solidFill>
                <a:latin typeface="Arial"/>
                <a:ea typeface="Arial"/>
                <a:cs typeface="Arial"/>
                <a:sym typeface="Arial"/>
                <a:hlinkClick r:id="rId3"/>
              </a:rPr>
              <a:t>Computação em nuvem com a AWS</a:t>
            </a:r>
            <a:endParaRPr/>
          </a:p>
          <a:p>
            <a:pPr indent="-171450" lvl="0" marL="17145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4"/>
              </a:rPr>
              <a:t>Artigo técnico </a:t>
            </a:r>
            <a:r>
              <a:rPr lang="pt-BR" sz="1100">
                <a:latin typeface="Arial"/>
                <a:ea typeface="Arial"/>
                <a:cs typeface="Arial"/>
                <a:sym typeface="Arial"/>
              </a:rPr>
              <a:t>Visão geral do Amazon Web Services</a:t>
            </a:r>
            <a:endParaRPr/>
          </a:p>
          <a:p>
            <a:pPr indent="-171450" lvl="0" marL="17145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5"/>
              </a:rPr>
              <a:t>Artigo técnico</a:t>
            </a:r>
            <a:r>
              <a:rPr lang="pt-BR" sz="1100">
                <a:latin typeface="Arial"/>
                <a:ea typeface="Arial"/>
                <a:cs typeface="Arial"/>
                <a:sym typeface="Arial"/>
              </a:rPr>
              <a:t>Visão geral do AWS Cloud Adoption Framework</a:t>
            </a:r>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Agradecemos a sua participação!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latin typeface="Arial"/>
                <a:ea typeface="Arial"/>
                <a:cs typeface="Arial"/>
                <a:sym typeface="Arial"/>
              </a:rPr>
              <a:t>O que a computação em nuvem significa para você?</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pt-BR" sz="1100">
                <a:latin typeface="Arial"/>
                <a:ea typeface="Arial"/>
                <a:cs typeface="Arial"/>
                <a:sym typeface="Arial"/>
              </a:rPr>
              <a:t>Pense no que a computação em nuvem significa para você e escreva uma frase curta.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lang="pt-BR" sz="1100">
                <a:solidFill>
                  <a:schemeClr val="dk1"/>
                </a:solidFill>
                <a:latin typeface="Arial"/>
                <a:ea typeface="Arial"/>
                <a:cs typeface="Arial"/>
                <a:sym typeface="Arial"/>
              </a:rPr>
              <a:t>Computação em nuvem</a:t>
            </a:r>
            <a:r>
              <a:rPr lang="pt-BR" sz="1100">
                <a:solidFill>
                  <a:schemeClr val="dk1"/>
                </a:solidFill>
                <a:latin typeface="Arial"/>
                <a:ea typeface="Arial"/>
                <a:cs typeface="Arial"/>
                <a:sym typeface="Arial"/>
              </a:rPr>
              <a:t> é a entrega sob demanda de poder computacional, banco de dados, armazenamento, aplicativos e outros recursos de TI pela Internet com uma definição de preço conforme o uso. Esses recursos são executados em computadores servidores localizados em grandes datacenters em todo o mundo. Quando você usa um provedor de serviços em nuvem como a AWS, </a:t>
            </a:r>
            <a:r>
              <a:rPr lang="pt-BR" sz="1100" u="none">
                <a:solidFill>
                  <a:schemeClr val="dk1"/>
                </a:solidFill>
                <a:latin typeface="Arial"/>
                <a:ea typeface="Arial"/>
                <a:cs typeface="Arial"/>
                <a:sym typeface="Arial"/>
              </a:rPr>
              <a:t>ele é o proprietário dos computadores que você está usando. Esses recursos podem ser usados em conjunto, como componentes básicos, para criar soluções que ajudam a cumprir metas de negócios e </a:t>
            </a:r>
            <a:r>
              <a:rPr lang="pt-BR" sz="1100">
                <a:solidFill>
                  <a:schemeClr val="dk1"/>
                </a:solidFill>
                <a:latin typeface="Arial"/>
                <a:ea typeface="Arial"/>
                <a:cs typeface="Arial"/>
                <a:sym typeface="Arial"/>
              </a:rPr>
              <a:t>requisitos de tecnologia.</a:t>
            </a:r>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Para saber mais sobre a computação em nuvem e como ela funciona, consulte </a:t>
            </a:r>
            <a:r>
              <a:rPr lang="pt-BR" sz="1100" u="sng">
                <a:solidFill>
                  <a:schemeClr val="hlink"/>
                </a:solidFill>
                <a:latin typeface="Arial"/>
                <a:ea typeface="Arial"/>
                <a:cs typeface="Arial"/>
                <a:sym typeface="Arial"/>
                <a:hlinkClick r:id="rId2"/>
              </a:rPr>
              <a:t>esta página web da AWS</a:t>
            </a:r>
            <a:r>
              <a:rPr lang="pt-BR" sz="1100">
                <a:latin typeface="Arial"/>
                <a:ea typeface="Arial"/>
                <a:cs typeface="Arial"/>
                <a:sym typeface="Arial"/>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A computação em nuvem permite que você deixe de pensar em sua infraestrutura como hardware e passe a pensar nela (e usá-la) como software. Mas o que isso significa?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No modelo de computação tradicional, considera-se que a infraestrutura é composta por hardware. As soluções de hardware são físicas, o que significa que exigem espaço, equipe, segurança física, planejamento e despesas de capital.</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Além de um investimento inicial significativo, outro aspecto impeditivo da computação tradicional é o ciclo longo de aquisição de hardware que envolve a aquisição, o provisionamento e a manutenção de infraestrutura local.</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Com uma solução de hardware, você precisa se perguntar se há capacidade de recursos ou armazenamento suficiente para atender às suas necessidades e então provisionar capacidade tentando adivinhar os picos máximos teóricos. Se você não atingir o pico máximo projetado, pagará pelos recursos caros que permanecerem ociosos. Se você exceder o pico máximo projetado, não terá capacidade suficiente para atender às suas necessidades. Se suas necessidades mudarem, você precisará gastar tempo, esforço e dinheiro para implementar uma nova solução.</a:t>
            </a:r>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Por exemplo, se você quisesse provisionar um novo </a:t>
            </a:r>
            <a:r>
              <a:rPr lang="pt-BR" sz="1100" u="none">
                <a:solidFill>
                  <a:schemeClr val="dk1"/>
                </a:solidFill>
                <a:latin typeface="Arial"/>
                <a:ea typeface="Arial"/>
                <a:cs typeface="Arial"/>
                <a:sym typeface="Arial"/>
              </a:rPr>
              <a:t>site</a:t>
            </a:r>
            <a:r>
              <a:rPr lang="pt-BR" sz="1100">
                <a:solidFill>
                  <a:schemeClr val="dk1"/>
                </a:solidFill>
                <a:latin typeface="Arial"/>
                <a:ea typeface="Arial"/>
                <a:cs typeface="Arial"/>
                <a:sym typeface="Arial"/>
              </a:rPr>
              <a:t>, precisaria comprar o hardware, montá-lo e empilhá-lo, colocá-lo em um datacenter e, em seguida, gerenciá-lo você mesmo ou escolher alguém para fazer isso. Essa abordagem é cara e demorada.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9:notes"/>
          <p:cNvSpPr txBox="1"/>
          <p:nvPr>
            <p:ph idx="1" type="body"/>
          </p:nvPr>
        </p:nvSpPr>
        <p:spPr>
          <a:xfrm>
            <a:off x="685800" y="4400549"/>
            <a:ext cx="5486400" cy="40322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Por outro lado, a computação em nuvem permite considerar que a infraestrutura é composta por software. As soluções de software são flexíveis. Você pode selecionar os serviços de nuvem que melhor atendam às suas necessidades, provisionar e encerrar esses recursos sob demanda e pagar pelo que usar. É possível aumentar e diminuir a escala de recursos de maneira elástica e automatizada. Com o modelo de computação em nuvem, você pode tratar os recursos como temporários e descartáveis. A flexibilidade oferecida pela computação em nuvem permite que as empresas implementem novas soluções rapidamente e com baixos custos iniciais.</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pt-BR" sz="1100">
                <a:solidFill>
                  <a:schemeClr val="dk1"/>
                </a:solidFill>
                <a:latin typeface="Arial"/>
                <a:ea typeface="Arial"/>
                <a:cs typeface="Arial"/>
                <a:sym typeface="Arial"/>
              </a:rPr>
              <a:t>Comparadas às soluções de hardware, as soluções de software podem mudar de maneira muito mais rápida, fácil e econômica.</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 computação em nuvem ajuda desenvolvedores e departamentos de TI a evitar trabalhos genéricos, como aquisição, manutenção e planejamento de capacidade, permitindo que se concentrem no que realmente importa.</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Com o crescimento da popularidade da computação em nuvem, surgiram vários modelos e estratégias de implantação para atender às necessidades específicas de usuários distintos. Cada tipo de modelo de serviço em nuvem e estratégia de implantação oferece um nível diferente de controle, flexibilidade e gerenciamento. Entender as diferenças entre esses modelos de serviços em nuvem e estratégias de implantação pode ajudar você a decidir qual conjunto de serviços é ideal para as suas necessidades.</a:t>
            </a:r>
            <a:endParaRPr sz="11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pic>
        <p:nvPicPr>
          <p:cNvPr id="14" name="Google Shape;14;p48"/>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5" name="Google Shape;15;p4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8"/>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 name="Google Shape;17;p48"/>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3" name="Shape 73"/>
        <p:cNvGrpSpPr/>
        <p:nvPr/>
      </p:nvGrpSpPr>
      <p:grpSpPr>
        <a:xfrm>
          <a:off x="0" y="0"/>
          <a:ext cx="0" cy="0"/>
          <a:chOff x="0" y="0"/>
          <a:chExt cx="0" cy="0"/>
        </a:xfrm>
      </p:grpSpPr>
      <p:pic>
        <p:nvPicPr>
          <p:cNvPr id="74" name="Google Shape;74;p5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5" name="Google Shape;75;p5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77" name="Google Shape;77;p59"/>
          <p:cNvSpPr txBox="1"/>
          <p:nvPr>
            <p:ph idx="1"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59"/>
          <p:cNvSpPr txBox="1"/>
          <p:nvPr>
            <p:ph idx="2"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59"/>
          <p:cNvSpPr txBox="1"/>
          <p:nvPr>
            <p:ph idx="3"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9"/>
          <p:cNvSpPr txBox="1"/>
          <p:nvPr>
            <p:ph idx="4"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82" name="Google Shape;82;p59"/>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83" name="Shape 83"/>
        <p:cNvGrpSpPr/>
        <p:nvPr/>
      </p:nvGrpSpPr>
      <p:grpSpPr>
        <a:xfrm>
          <a:off x="0" y="0"/>
          <a:ext cx="0" cy="0"/>
          <a:chOff x="0" y="0"/>
          <a:chExt cx="0" cy="0"/>
        </a:xfrm>
      </p:grpSpPr>
      <p:pic>
        <p:nvPicPr>
          <p:cNvPr id="84" name="Google Shape;84;p6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5" name="Google Shape;85;p6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87" name="Google Shape;87;p60"/>
          <p:cNvSpPr txBox="1"/>
          <p:nvPr>
            <p:ph idx="1"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60"/>
          <p:cNvSpPr txBox="1"/>
          <p:nvPr>
            <p:ph idx="2"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6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0" name="Google Shape;90;p60"/>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91" name="Shape 91"/>
        <p:cNvGrpSpPr/>
        <p:nvPr/>
      </p:nvGrpSpPr>
      <p:grpSpPr>
        <a:xfrm>
          <a:off x="0" y="0"/>
          <a:ext cx="0" cy="0"/>
          <a:chOff x="0" y="0"/>
          <a:chExt cx="0" cy="0"/>
        </a:xfrm>
      </p:grpSpPr>
      <p:pic>
        <p:nvPicPr>
          <p:cNvPr id="92" name="Google Shape;92;p6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3" name="Google Shape;93;p6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1"/>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Oi"/>
                <a:ea typeface="Oi"/>
                <a:cs typeface="Oi"/>
                <a:sym typeface="O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6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96" name="Google Shape;96;p6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7" name="Google Shape;97;p61"/>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98" name="Shape 98"/>
        <p:cNvGrpSpPr/>
        <p:nvPr/>
      </p:nvGrpSpPr>
      <p:grpSpPr>
        <a:xfrm>
          <a:off x="0" y="0"/>
          <a:ext cx="0" cy="0"/>
          <a:chOff x="0" y="0"/>
          <a:chExt cx="0" cy="0"/>
        </a:xfrm>
      </p:grpSpPr>
      <p:pic>
        <p:nvPicPr>
          <p:cNvPr id="99" name="Google Shape;99;p6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0" name="Google Shape;100;p6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62"/>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Oi"/>
                <a:ea typeface="Oi"/>
                <a:cs typeface="Oi"/>
                <a:sym typeface="Oi"/>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6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103" name="Google Shape;103;p62"/>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Oi"/>
                <a:ea typeface="Oi"/>
                <a:cs typeface="Oi"/>
                <a:sym typeface="Oi"/>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6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5" name="Google Shape;105;p6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106" name="Shape 106"/>
        <p:cNvGrpSpPr/>
        <p:nvPr/>
      </p:nvGrpSpPr>
      <p:grpSpPr>
        <a:xfrm>
          <a:off x="0" y="0"/>
          <a:ext cx="0" cy="0"/>
          <a:chOff x="0" y="0"/>
          <a:chExt cx="0" cy="0"/>
        </a:xfrm>
      </p:grpSpPr>
      <p:pic>
        <p:nvPicPr>
          <p:cNvPr id="107" name="Google Shape;107;p6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8" name="Google Shape;108;p6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6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110" name="Google Shape;110;p63"/>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63"/>
          <p:cNvSpPr/>
          <p:nvPr>
            <p:ph idx="2" type="pic"/>
          </p:nvPr>
        </p:nvSpPr>
        <p:spPr>
          <a:xfrm>
            <a:off x="419100" y="1524000"/>
            <a:ext cx="2679192" cy="2103120"/>
          </a:xfrm>
          <a:prstGeom prst="rect">
            <a:avLst/>
          </a:prstGeom>
          <a:noFill/>
          <a:ln>
            <a:noFill/>
          </a:ln>
        </p:spPr>
      </p:sp>
      <p:sp>
        <p:nvSpPr>
          <p:cNvPr id="112" name="Google Shape;112;p63"/>
          <p:cNvSpPr txBox="1"/>
          <p:nvPr>
            <p:ph idx="3"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63"/>
          <p:cNvSpPr/>
          <p:nvPr>
            <p:ph idx="4" type="pic"/>
          </p:nvPr>
        </p:nvSpPr>
        <p:spPr>
          <a:xfrm>
            <a:off x="9093708" y="1524000"/>
            <a:ext cx="2679192" cy="2103120"/>
          </a:xfrm>
          <a:prstGeom prst="rect">
            <a:avLst/>
          </a:prstGeom>
          <a:noFill/>
          <a:ln>
            <a:noFill/>
          </a:ln>
        </p:spPr>
      </p:sp>
      <p:sp>
        <p:nvSpPr>
          <p:cNvPr id="114" name="Google Shape;114;p63"/>
          <p:cNvSpPr txBox="1"/>
          <p:nvPr>
            <p:ph idx="5"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63"/>
          <p:cNvSpPr/>
          <p:nvPr>
            <p:ph idx="6" type="pic"/>
          </p:nvPr>
        </p:nvSpPr>
        <p:spPr>
          <a:xfrm>
            <a:off x="6210469" y="1524000"/>
            <a:ext cx="2679192" cy="2103120"/>
          </a:xfrm>
          <a:prstGeom prst="rect">
            <a:avLst/>
          </a:prstGeom>
          <a:noFill/>
          <a:ln>
            <a:noFill/>
          </a:ln>
        </p:spPr>
      </p:sp>
      <p:sp>
        <p:nvSpPr>
          <p:cNvPr id="116" name="Google Shape;116;p63"/>
          <p:cNvSpPr txBox="1"/>
          <p:nvPr>
            <p:ph idx="7"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63"/>
          <p:cNvSpPr/>
          <p:nvPr>
            <p:ph idx="8" type="pic"/>
          </p:nvPr>
        </p:nvSpPr>
        <p:spPr>
          <a:xfrm>
            <a:off x="3322302" y="1524000"/>
            <a:ext cx="2679192" cy="2103120"/>
          </a:xfrm>
          <a:prstGeom prst="rect">
            <a:avLst/>
          </a:prstGeom>
          <a:noFill/>
          <a:ln>
            <a:noFill/>
          </a:ln>
        </p:spPr>
      </p:sp>
      <p:sp>
        <p:nvSpPr>
          <p:cNvPr id="118" name="Google Shape;118;p6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19" name="Google Shape;119;p6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20" name="Shape 120"/>
        <p:cNvGrpSpPr/>
        <p:nvPr/>
      </p:nvGrpSpPr>
      <p:grpSpPr>
        <a:xfrm>
          <a:off x="0" y="0"/>
          <a:ext cx="0" cy="0"/>
          <a:chOff x="0" y="0"/>
          <a:chExt cx="0" cy="0"/>
        </a:xfrm>
      </p:grpSpPr>
      <p:pic>
        <p:nvPicPr>
          <p:cNvPr id="121" name="Google Shape;121;p6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22" name="Google Shape;122;p6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6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124" name="Google Shape;124;p64"/>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64"/>
          <p:cNvSpPr/>
          <p:nvPr>
            <p:ph idx="2" type="pic"/>
          </p:nvPr>
        </p:nvSpPr>
        <p:spPr>
          <a:xfrm>
            <a:off x="419100" y="1524000"/>
            <a:ext cx="3611880" cy="1755648"/>
          </a:xfrm>
          <a:prstGeom prst="rect">
            <a:avLst/>
          </a:prstGeom>
          <a:noFill/>
          <a:ln>
            <a:noFill/>
          </a:ln>
        </p:spPr>
      </p:sp>
      <p:sp>
        <p:nvSpPr>
          <p:cNvPr id="126" name="Google Shape;126;p64"/>
          <p:cNvSpPr txBox="1"/>
          <p:nvPr>
            <p:ph idx="3"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64"/>
          <p:cNvSpPr/>
          <p:nvPr>
            <p:ph idx="4" type="pic"/>
          </p:nvPr>
        </p:nvSpPr>
        <p:spPr>
          <a:xfrm>
            <a:off x="8161020" y="1524000"/>
            <a:ext cx="3611880" cy="1755648"/>
          </a:xfrm>
          <a:prstGeom prst="rect">
            <a:avLst/>
          </a:prstGeom>
          <a:noFill/>
          <a:ln>
            <a:noFill/>
          </a:ln>
        </p:spPr>
      </p:sp>
      <p:sp>
        <p:nvSpPr>
          <p:cNvPr id="128" name="Google Shape;128;p64"/>
          <p:cNvSpPr txBox="1"/>
          <p:nvPr>
            <p:ph idx="5"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64"/>
          <p:cNvSpPr/>
          <p:nvPr>
            <p:ph idx="6" type="pic"/>
          </p:nvPr>
        </p:nvSpPr>
        <p:spPr>
          <a:xfrm>
            <a:off x="4301536" y="1524000"/>
            <a:ext cx="3611880" cy="1755648"/>
          </a:xfrm>
          <a:prstGeom prst="rect">
            <a:avLst/>
          </a:prstGeom>
          <a:noFill/>
          <a:ln>
            <a:noFill/>
          </a:ln>
        </p:spPr>
      </p:sp>
      <p:sp>
        <p:nvSpPr>
          <p:cNvPr id="130" name="Google Shape;130;p64"/>
          <p:cNvSpPr txBox="1"/>
          <p:nvPr>
            <p:ph idx="7"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64"/>
          <p:cNvSpPr/>
          <p:nvPr>
            <p:ph idx="8" type="pic"/>
          </p:nvPr>
        </p:nvSpPr>
        <p:spPr>
          <a:xfrm>
            <a:off x="419100" y="3934689"/>
            <a:ext cx="3611880" cy="1755648"/>
          </a:xfrm>
          <a:prstGeom prst="rect">
            <a:avLst/>
          </a:prstGeom>
          <a:noFill/>
          <a:ln>
            <a:noFill/>
          </a:ln>
        </p:spPr>
      </p:sp>
      <p:sp>
        <p:nvSpPr>
          <p:cNvPr id="132" name="Google Shape;132;p64"/>
          <p:cNvSpPr txBox="1"/>
          <p:nvPr>
            <p:ph idx="9"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64"/>
          <p:cNvSpPr/>
          <p:nvPr>
            <p:ph idx="13" type="pic"/>
          </p:nvPr>
        </p:nvSpPr>
        <p:spPr>
          <a:xfrm>
            <a:off x="8161020" y="3934689"/>
            <a:ext cx="3611880" cy="1755648"/>
          </a:xfrm>
          <a:prstGeom prst="rect">
            <a:avLst/>
          </a:prstGeom>
          <a:noFill/>
          <a:ln>
            <a:noFill/>
          </a:ln>
        </p:spPr>
      </p:sp>
      <p:sp>
        <p:nvSpPr>
          <p:cNvPr id="134" name="Google Shape;134;p64"/>
          <p:cNvSpPr txBox="1"/>
          <p:nvPr>
            <p:ph idx="14"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64"/>
          <p:cNvSpPr/>
          <p:nvPr>
            <p:ph idx="15" type="pic"/>
          </p:nvPr>
        </p:nvSpPr>
        <p:spPr>
          <a:xfrm>
            <a:off x="4301536" y="3934689"/>
            <a:ext cx="3611880" cy="1755648"/>
          </a:xfrm>
          <a:prstGeom prst="rect">
            <a:avLst/>
          </a:prstGeom>
          <a:noFill/>
          <a:ln>
            <a:noFill/>
          </a:ln>
        </p:spPr>
      </p:sp>
      <p:sp>
        <p:nvSpPr>
          <p:cNvPr id="136" name="Google Shape;136;p6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37" name="Google Shape;137;p6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38" name="Shape 138"/>
        <p:cNvGrpSpPr/>
        <p:nvPr/>
      </p:nvGrpSpPr>
      <p:grpSpPr>
        <a:xfrm>
          <a:off x="0" y="0"/>
          <a:ext cx="0" cy="0"/>
          <a:chOff x="0" y="0"/>
          <a:chExt cx="0" cy="0"/>
        </a:xfrm>
      </p:grpSpPr>
      <p:sp>
        <p:nvSpPr>
          <p:cNvPr id="139" name="Google Shape;139;p65"/>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65"/>
          <p:cNvSpPr/>
          <p:nvPr>
            <p:ph idx="2" type="pic"/>
          </p:nvPr>
        </p:nvSpPr>
        <p:spPr>
          <a:xfrm>
            <a:off x="1069259" y="2626296"/>
            <a:ext cx="1188720" cy="1188720"/>
          </a:xfrm>
          <a:prstGeom prst="rect">
            <a:avLst/>
          </a:prstGeom>
          <a:noFill/>
          <a:ln>
            <a:noFill/>
          </a:ln>
        </p:spPr>
      </p:sp>
      <p:sp>
        <p:nvSpPr>
          <p:cNvPr id="141" name="Google Shape;141;p65"/>
          <p:cNvSpPr txBox="1"/>
          <p:nvPr>
            <p:ph idx="3"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65"/>
          <p:cNvSpPr txBox="1"/>
          <p:nvPr>
            <p:ph idx="4"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65"/>
          <p:cNvSpPr txBox="1"/>
          <p:nvPr>
            <p:ph idx="5"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65"/>
          <p:cNvSpPr/>
          <p:nvPr>
            <p:ph idx="6" type="pic"/>
          </p:nvPr>
        </p:nvSpPr>
        <p:spPr>
          <a:xfrm>
            <a:off x="4049966" y="2626296"/>
            <a:ext cx="1188720" cy="1188720"/>
          </a:xfrm>
          <a:prstGeom prst="rect">
            <a:avLst/>
          </a:prstGeom>
          <a:noFill/>
          <a:ln>
            <a:noFill/>
          </a:ln>
        </p:spPr>
      </p:sp>
      <p:sp>
        <p:nvSpPr>
          <p:cNvPr id="145" name="Google Shape;145;p65"/>
          <p:cNvSpPr/>
          <p:nvPr>
            <p:ph idx="7" type="pic"/>
          </p:nvPr>
        </p:nvSpPr>
        <p:spPr>
          <a:xfrm>
            <a:off x="6911919" y="2626296"/>
            <a:ext cx="1188720" cy="1188720"/>
          </a:xfrm>
          <a:prstGeom prst="rect">
            <a:avLst/>
          </a:prstGeom>
          <a:noFill/>
          <a:ln>
            <a:noFill/>
          </a:ln>
        </p:spPr>
      </p:sp>
      <p:sp>
        <p:nvSpPr>
          <p:cNvPr id="146" name="Google Shape;146;p65"/>
          <p:cNvSpPr/>
          <p:nvPr>
            <p:ph idx="8" type="pic"/>
          </p:nvPr>
        </p:nvSpPr>
        <p:spPr>
          <a:xfrm>
            <a:off x="9773872" y="2626296"/>
            <a:ext cx="1188720" cy="1188720"/>
          </a:xfrm>
          <a:prstGeom prst="rect">
            <a:avLst/>
          </a:prstGeom>
          <a:noFill/>
          <a:ln>
            <a:noFill/>
          </a:ln>
        </p:spPr>
      </p:sp>
      <p:sp>
        <p:nvSpPr>
          <p:cNvPr id="147" name="Google Shape;147;p65"/>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48" name="Google Shape;148;p65"/>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pic>
        <p:nvPicPr>
          <p:cNvPr id="149" name="Google Shape;149;p65"/>
          <p:cNvPicPr preferRelativeResize="0"/>
          <p:nvPr/>
        </p:nvPicPr>
        <p:blipFill rotWithShape="1">
          <a:blip r:embed="rId3">
            <a:alphaModFix/>
          </a:blip>
          <a:srcRect b="3809" l="75552" r="3438" t="60520"/>
          <a:stretch/>
        </p:blipFill>
        <p:spPr>
          <a:xfrm rot="10800000">
            <a:off x="-1" y="-2"/>
            <a:ext cx="2268187" cy="2166103"/>
          </a:xfrm>
          <a:prstGeom prst="rect">
            <a:avLst/>
          </a:prstGeom>
          <a:noFill/>
          <a:ln>
            <a:noFill/>
          </a:ln>
        </p:spPr>
      </p:pic>
      <p:sp>
        <p:nvSpPr>
          <p:cNvPr id="150" name="Google Shape;150;p6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51" name="Shape 151"/>
        <p:cNvGrpSpPr/>
        <p:nvPr/>
      </p:nvGrpSpPr>
      <p:grpSpPr>
        <a:xfrm>
          <a:off x="0" y="0"/>
          <a:ext cx="0" cy="0"/>
          <a:chOff x="0" y="0"/>
          <a:chExt cx="0" cy="0"/>
        </a:xfrm>
      </p:grpSpPr>
      <p:sp>
        <p:nvSpPr>
          <p:cNvPr id="152" name="Google Shape;152;p66"/>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153" name="Google Shape;153;p66"/>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881">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54" name="Google Shape;154;p66"/>
          <p:cNvPicPr preferRelativeResize="0"/>
          <p:nvPr/>
        </p:nvPicPr>
        <p:blipFill rotWithShape="1">
          <a:blip r:embed="rId2">
            <a:alphaModFix/>
          </a:blip>
          <a:srcRect b="0" l="0" r="0" t="0"/>
          <a:stretch/>
        </p:blipFill>
        <p:spPr>
          <a:xfrm>
            <a:off x="2469" y="5"/>
            <a:ext cx="12188952" cy="1143000"/>
          </a:xfrm>
          <a:prstGeom prst="rect">
            <a:avLst/>
          </a:prstGeom>
          <a:noFill/>
          <a:ln>
            <a:noFill/>
          </a:ln>
        </p:spPr>
      </p:pic>
      <p:pic>
        <p:nvPicPr>
          <p:cNvPr id="155" name="Google Shape;155;p66"/>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56" name="Google Shape;156;p6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57" name="Shape 157"/>
        <p:cNvGrpSpPr/>
        <p:nvPr/>
      </p:nvGrpSpPr>
      <p:grpSpPr>
        <a:xfrm>
          <a:off x="0" y="0"/>
          <a:ext cx="0" cy="0"/>
          <a:chOff x="0" y="0"/>
          <a:chExt cx="0" cy="0"/>
        </a:xfrm>
      </p:grpSpPr>
      <p:pic>
        <p:nvPicPr>
          <p:cNvPr id="158" name="Google Shape;158;p6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59" name="Google Shape;159;p6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67"/>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881">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67"/>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162" name="Google Shape;162;p67"/>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63" name="Shape 163"/>
        <p:cNvGrpSpPr/>
        <p:nvPr/>
      </p:nvGrpSpPr>
      <p:grpSpPr>
        <a:xfrm>
          <a:off x="0" y="0"/>
          <a:ext cx="0" cy="0"/>
          <a:chOff x="0" y="0"/>
          <a:chExt cx="0" cy="0"/>
        </a:xfrm>
      </p:grpSpPr>
      <p:pic>
        <p:nvPicPr>
          <p:cNvPr id="164" name="Google Shape;164;p6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5" name="Google Shape;165;p6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68"/>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881">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68"/>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168" name="Google Shape;168;p68"/>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18" name="Shape 18"/>
        <p:cNvGrpSpPr/>
        <p:nvPr/>
      </p:nvGrpSpPr>
      <p:grpSpPr>
        <a:xfrm>
          <a:off x="0" y="0"/>
          <a:ext cx="0" cy="0"/>
          <a:chOff x="0" y="0"/>
          <a:chExt cx="0" cy="0"/>
        </a:xfrm>
      </p:grpSpPr>
      <p:pic>
        <p:nvPicPr>
          <p:cNvPr id="19" name="Google Shape;19;p4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0" name="Google Shape;20;p4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9"/>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 name="Google Shape;22;p49"/>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23" name="Google Shape;23;p4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4" name="Google Shape;24;p4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169" name="Shape 169"/>
        <p:cNvGrpSpPr/>
        <p:nvPr/>
      </p:nvGrpSpPr>
      <p:grpSpPr>
        <a:xfrm>
          <a:off x="0" y="0"/>
          <a:ext cx="0" cy="0"/>
          <a:chOff x="0" y="0"/>
          <a:chExt cx="0" cy="0"/>
        </a:xfrm>
      </p:grpSpPr>
      <p:sp>
        <p:nvSpPr>
          <p:cNvPr id="170" name="Google Shape;170;p6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6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2" name="Google Shape;172;p69"/>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173" name="Google Shape;173;p6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74" name="Shape 174"/>
        <p:cNvGrpSpPr/>
        <p:nvPr/>
      </p:nvGrpSpPr>
      <p:grpSpPr>
        <a:xfrm>
          <a:off x="0" y="0"/>
          <a:ext cx="0" cy="0"/>
          <a:chOff x="0" y="0"/>
          <a:chExt cx="0" cy="0"/>
        </a:xfrm>
      </p:grpSpPr>
      <p:sp>
        <p:nvSpPr>
          <p:cNvPr id="175" name="Google Shape;175;p70"/>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7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177" name="Google Shape;177;p70"/>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78" name="Shape 178"/>
        <p:cNvGrpSpPr/>
        <p:nvPr/>
      </p:nvGrpSpPr>
      <p:grpSpPr>
        <a:xfrm>
          <a:off x="0" y="0"/>
          <a:ext cx="0" cy="0"/>
          <a:chOff x="0" y="0"/>
          <a:chExt cx="0" cy="0"/>
        </a:xfrm>
      </p:grpSpPr>
      <p:sp>
        <p:nvSpPr>
          <p:cNvPr id="179" name="Google Shape;179;p71"/>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71"/>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181" name="Google Shape;181;p71"/>
          <p:cNvSpPr txBox="1"/>
          <p:nvPr>
            <p:ph idx="1"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71"/>
          <p:cNvSpPr txBox="1"/>
          <p:nvPr>
            <p:ph idx="2"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71"/>
          <p:cNvSpPr txBox="1"/>
          <p:nvPr>
            <p:ph idx="3"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71"/>
          <p:cNvSpPr txBox="1"/>
          <p:nvPr>
            <p:ph idx="4"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71"/>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6" name="Google Shape;186;p71"/>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7" name="Google Shape;187;p71"/>
          <p:cNvSpPr txBox="1"/>
          <p:nvPr>
            <p:ph idx="5"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71"/>
          <p:cNvSpPr txBox="1"/>
          <p:nvPr>
            <p:ph idx="6"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71"/>
          <p:cNvSpPr txBox="1"/>
          <p:nvPr>
            <p:ph idx="7"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71"/>
          <p:cNvSpPr txBox="1"/>
          <p:nvPr>
            <p:ph idx="8"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71"/>
          <p:cNvSpPr txBox="1"/>
          <p:nvPr>
            <p:ph idx="9"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2" name="Google Shape;192;p71"/>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193" name="Google Shape;193;p71"/>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88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71"/>
          <p:cNvSpPr txBox="1"/>
          <p:nvPr>
            <p:ph idx="13"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71"/>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400"/>
              <a:buFont typeface="Arial"/>
              <a:buNone/>
            </a:pPr>
            <a:r>
              <a:rPr b="0" baseline="30000" i="0" lang="pt-BR" sz="14400" u="none" cap="none" strike="noStrike">
                <a:solidFill>
                  <a:schemeClr val="lt1"/>
                </a:solidFill>
                <a:latin typeface="Arial"/>
                <a:ea typeface="Arial"/>
                <a:cs typeface="Arial"/>
                <a:sym typeface="Arial"/>
              </a:rPr>
              <a:t>“</a:t>
            </a:r>
            <a:endParaRPr b="0" i="0" sz="14400" u="none" cap="none" strike="noStrike">
              <a:solidFill>
                <a:schemeClr val="lt1"/>
              </a:solidFill>
              <a:latin typeface="Arial"/>
              <a:ea typeface="Arial"/>
              <a:cs typeface="Arial"/>
              <a:sym typeface="Arial"/>
            </a:endParaRPr>
          </a:p>
        </p:txBody>
      </p:sp>
      <p:sp>
        <p:nvSpPr>
          <p:cNvPr id="196" name="Google Shape;196;p71"/>
          <p:cNvSpPr txBox="1"/>
          <p:nvPr>
            <p:ph idx="14"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71"/>
          <p:cNvSpPr txBox="1"/>
          <p:nvPr>
            <p:ph idx="15"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198" name="Shape 198"/>
        <p:cNvGrpSpPr/>
        <p:nvPr/>
      </p:nvGrpSpPr>
      <p:grpSpPr>
        <a:xfrm>
          <a:off x="0" y="0"/>
          <a:ext cx="0" cy="0"/>
          <a:chOff x="0" y="0"/>
          <a:chExt cx="0" cy="0"/>
        </a:xfrm>
      </p:grpSpPr>
      <p:sp>
        <p:nvSpPr>
          <p:cNvPr id="199" name="Google Shape;199;p72"/>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72"/>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1" name="Google Shape;201;p72"/>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72"/>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72"/>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9" name="Shape 209"/>
        <p:cNvGrpSpPr/>
        <p:nvPr/>
      </p:nvGrpSpPr>
      <p:grpSpPr>
        <a:xfrm>
          <a:off x="0" y="0"/>
          <a:ext cx="0" cy="0"/>
          <a:chOff x="0" y="0"/>
          <a:chExt cx="0" cy="0"/>
        </a:xfrm>
      </p:grpSpPr>
      <p:pic>
        <p:nvPicPr>
          <p:cNvPr id="210" name="Google Shape;210;p5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11" name="Google Shape;211;p5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5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13" name="Google Shape;213;p5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4" name="Google Shape;214;p54"/>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5" name="Shape 215"/>
        <p:cNvGrpSpPr/>
        <p:nvPr/>
      </p:nvGrpSpPr>
      <p:grpSpPr>
        <a:xfrm>
          <a:off x="0" y="0"/>
          <a:ext cx="0" cy="0"/>
          <a:chOff x="0" y="0"/>
          <a:chExt cx="0" cy="0"/>
        </a:xfrm>
      </p:grpSpPr>
      <p:pic>
        <p:nvPicPr>
          <p:cNvPr id="216" name="Google Shape;216;p73"/>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217" name="Google Shape;217;p73"/>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73"/>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73"/>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0" name="Shape 220"/>
        <p:cNvGrpSpPr/>
        <p:nvPr/>
      </p:nvGrpSpPr>
      <p:grpSpPr>
        <a:xfrm>
          <a:off x="0" y="0"/>
          <a:ext cx="0" cy="0"/>
          <a:chOff x="0" y="0"/>
          <a:chExt cx="0" cy="0"/>
        </a:xfrm>
      </p:grpSpPr>
      <p:sp>
        <p:nvSpPr>
          <p:cNvPr id="221" name="Google Shape;221;p74"/>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2" name="Google Shape;222;p7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7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7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25" name="Google Shape;225;p74"/>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226" name="Shape 226"/>
        <p:cNvGrpSpPr/>
        <p:nvPr/>
      </p:nvGrpSpPr>
      <p:grpSpPr>
        <a:xfrm>
          <a:off x="0" y="0"/>
          <a:ext cx="0" cy="0"/>
          <a:chOff x="0" y="0"/>
          <a:chExt cx="0" cy="0"/>
        </a:xfrm>
      </p:grpSpPr>
      <p:sp>
        <p:nvSpPr>
          <p:cNvPr id="227" name="Google Shape;227;p75"/>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228" name="Google Shape;228;p75"/>
          <p:cNvPicPr preferRelativeResize="0"/>
          <p:nvPr/>
        </p:nvPicPr>
        <p:blipFill rotWithShape="1">
          <a:blip r:embed="rId2">
            <a:alphaModFix/>
          </a:blip>
          <a:srcRect b="21596" l="39690" r="5226" t="3207"/>
          <a:stretch/>
        </p:blipFill>
        <p:spPr>
          <a:xfrm>
            <a:off x="588712" y="3159360"/>
            <a:ext cx="4537048" cy="3716132"/>
          </a:xfrm>
          <a:prstGeom prst="rect">
            <a:avLst/>
          </a:prstGeom>
          <a:noFill/>
          <a:ln>
            <a:noFill/>
          </a:ln>
        </p:spPr>
      </p:pic>
      <p:sp>
        <p:nvSpPr>
          <p:cNvPr id="229" name="Google Shape;229;p75"/>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5"/>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75"/>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
        <p:nvSpPr>
          <p:cNvPr id="232" name="Google Shape;232;p75"/>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33" name="Google Shape;233;p75"/>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234" name="Shape 234"/>
        <p:cNvGrpSpPr/>
        <p:nvPr/>
      </p:nvGrpSpPr>
      <p:grpSpPr>
        <a:xfrm>
          <a:off x="0" y="0"/>
          <a:ext cx="0" cy="0"/>
          <a:chOff x="0" y="0"/>
          <a:chExt cx="0" cy="0"/>
        </a:xfrm>
      </p:grpSpPr>
      <p:sp>
        <p:nvSpPr>
          <p:cNvPr id="235" name="Google Shape;235;p76"/>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76"/>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7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238" name="Google Shape;238;p76"/>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239" name="Google Shape;239;p76"/>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240" name="Shape 240"/>
        <p:cNvGrpSpPr/>
        <p:nvPr/>
      </p:nvGrpSpPr>
      <p:grpSpPr>
        <a:xfrm>
          <a:off x="0" y="0"/>
          <a:ext cx="0" cy="0"/>
          <a:chOff x="0" y="0"/>
          <a:chExt cx="0" cy="0"/>
        </a:xfrm>
      </p:grpSpPr>
      <p:pic>
        <p:nvPicPr>
          <p:cNvPr id="241" name="Google Shape;241;p7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42" name="Google Shape;242;p7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7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44" name="Google Shape;244;p7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245" name="Google Shape;245;p7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46" name="Google Shape;246;p7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5" name="Shape 25"/>
        <p:cNvGrpSpPr/>
        <p:nvPr/>
      </p:nvGrpSpPr>
      <p:grpSpPr>
        <a:xfrm>
          <a:off x="0" y="0"/>
          <a:ext cx="0" cy="0"/>
          <a:chOff x="0" y="0"/>
          <a:chExt cx="0" cy="0"/>
        </a:xfrm>
      </p:grpSpPr>
      <p:sp>
        <p:nvSpPr>
          <p:cNvPr id="26" name="Google Shape;26;p50"/>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 name="Google Shape;27;p5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0"/>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5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 name="Google Shape;30;p50"/>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247" name="Shape 247"/>
        <p:cNvGrpSpPr/>
        <p:nvPr/>
      </p:nvGrpSpPr>
      <p:grpSpPr>
        <a:xfrm>
          <a:off x="0" y="0"/>
          <a:ext cx="0" cy="0"/>
          <a:chOff x="0" y="0"/>
          <a:chExt cx="0" cy="0"/>
        </a:xfrm>
      </p:grpSpPr>
      <p:pic>
        <p:nvPicPr>
          <p:cNvPr id="248" name="Google Shape;248;p7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49" name="Google Shape;249;p7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78"/>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7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52" name="Google Shape;252;p78"/>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7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54" name="Google Shape;254;p78"/>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255" name="Shape 255"/>
        <p:cNvGrpSpPr/>
        <p:nvPr/>
      </p:nvGrpSpPr>
      <p:grpSpPr>
        <a:xfrm>
          <a:off x="0" y="0"/>
          <a:ext cx="0" cy="0"/>
          <a:chOff x="0" y="0"/>
          <a:chExt cx="0" cy="0"/>
        </a:xfrm>
      </p:grpSpPr>
      <p:pic>
        <p:nvPicPr>
          <p:cNvPr id="256" name="Google Shape;256;p7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57" name="Google Shape;257;p79"/>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79"/>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7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60" name="Google Shape;260;p79"/>
          <p:cNvSpPr txBox="1"/>
          <p:nvPr>
            <p:ph idx="2"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79"/>
          <p:cNvSpPr txBox="1"/>
          <p:nvPr>
            <p:ph idx="3"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7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63" name="Google Shape;263;p79"/>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64" name="Shape 264"/>
        <p:cNvGrpSpPr/>
        <p:nvPr/>
      </p:nvGrpSpPr>
      <p:grpSpPr>
        <a:xfrm>
          <a:off x="0" y="0"/>
          <a:ext cx="0" cy="0"/>
          <a:chOff x="0" y="0"/>
          <a:chExt cx="0" cy="0"/>
        </a:xfrm>
      </p:grpSpPr>
      <p:pic>
        <p:nvPicPr>
          <p:cNvPr id="265" name="Google Shape;265;p8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66" name="Google Shape;266;p8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8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68" name="Google Shape;268;p80"/>
          <p:cNvSpPr txBox="1"/>
          <p:nvPr>
            <p:ph idx="1"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80"/>
          <p:cNvSpPr txBox="1"/>
          <p:nvPr>
            <p:ph idx="2"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80"/>
          <p:cNvSpPr txBox="1"/>
          <p:nvPr>
            <p:ph idx="3"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80"/>
          <p:cNvSpPr txBox="1"/>
          <p:nvPr>
            <p:ph idx="4"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8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73" name="Google Shape;273;p80"/>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274" name="Shape 274"/>
        <p:cNvGrpSpPr/>
        <p:nvPr/>
      </p:nvGrpSpPr>
      <p:grpSpPr>
        <a:xfrm>
          <a:off x="0" y="0"/>
          <a:ext cx="0" cy="0"/>
          <a:chOff x="0" y="0"/>
          <a:chExt cx="0" cy="0"/>
        </a:xfrm>
      </p:grpSpPr>
      <p:pic>
        <p:nvPicPr>
          <p:cNvPr id="275" name="Google Shape;275;p8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76" name="Google Shape;276;p8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8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78" name="Google Shape;278;p81"/>
          <p:cNvSpPr txBox="1"/>
          <p:nvPr>
            <p:ph idx="1"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81"/>
          <p:cNvSpPr txBox="1"/>
          <p:nvPr>
            <p:ph idx="2"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8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81" name="Google Shape;281;p81"/>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282" name="Shape 282"/>
        <p:cNvGrpSpPr/>
        <p:nvPr/>
      </p:nvGrpSpPr>
      <p:grpSpPr>
        <a:xfrm>
          <a:off x="0" y="0"/>
          <a:ext cx="0" cy="0"/>
          <a:chOff x="0" y="0"/>
          <a:chExt cx="0" cy="0"/>
        </a:xfrm>
      </p:grpSpPr>
      <p:pic>
        <p:nvPicPr>
          <p:cNvPr id="283" name="Google Shape;283;p8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84" name="Google Shape;284;p8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8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Oi"/>
                <a:ea typeface="Oi"/>
                <a:cs typeface="Oi"/>
                <a:sym typeface="O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8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87" name="Google Shape;287;p8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88" name="Google Shape;288;p8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289" name="Shape 289"/>
        <p:cNvGrpSpPr/>
        <p:nvPr/>
      </p:nvGrpSpPr>
      <p:grpSpPr>
        <a:xfrm>
          <a:off x="0" y="0"/>
          <a:ext cx="0" cy="0"/>
          <a:chOff x="0" y="0"/>
          <a:chExt cx="0" cy="0"/>
        </a:xfrm>
      </p:grpSpPr>
      <p:pic>
        <p:nvPicPr>
          <p:cNvPr id="290" name="Google Shape;290;p8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91" name="Google Shape;291;p8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83"/>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Oi"/>
                <a:ea typeface="Oi"/>
                <a:cs typeface="Oi"/>
                <a:sym typeface="Oi"/>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8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94" name="Google Shape;294;p83"/>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Oi"/>
                <a:ea typeface="Oi"/>
                <a:cs typeface="Oi"/>
                <a:sym typeface="Oi"/>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8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96" name="Google Shape;296;p8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297" name="Shape 297"/>
        <p:cNvGrpSpPr/>
        <p:nvPr/>
      </p:nvGrpSpPr>
      <p:grpSpPr>
        <a:xfrm>
          <a:off x="0" y="0"/>
          <a:ext cx="0" cy="0"/>
          <a:chOff x="0" y="0"/>
          <a:chExt cx="0" cy="0"/>
        </a:xfrm>
      </p:grpSpPr>
      <p:pic>
        <p:nvPicPr>
          <p:cNvPr id="298" name="Google Shape;298;p8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99" name="Google Shape;299;p8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0" name="Google Shape;300;p8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301" name="Google Shape;301;p84"/>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84"/>
          <p:cNvSpPr/>
          <p:nvPr>
            <p:ph idx="2" type="pic"/>
          </p:nvPr>
        </p:nvSpPr>
        <p:spPr>
          <a:xfrm>
            <a:off x="419100" y="1524000"/>
            <a:ext cx="2679192" cy="2103120"/>
          </a:xfrm>
          <a:prstGeom prst="rect">
            <a:avLst/>
          </a:prstGeom>
          <a:noFill/>
          <a:ln>
            <a:noFill/>
          </a:ln>
        </p:spPr>
      </p:sp>
      <p:sp>
        <p:nvSpPr>
          <p:cNvPr id="303" name="Google Shape;303;p84"/>
          <p:cNvSpPr txBox="1"/>
          <p:nvPr>
            <p:ph idx="3"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84"/>
          <p:cNvSpPr/>
          <p:nvPr>
            <p:ph idx="4" type="pic"/>
          </p:nvPr>
        </p:nvSpPr>
        <p:spPr>
          <a:xfrm>
            <a:off x="9093708" y="1524000"/>
            <a:ext cx="2679192" cy="2103120"/>
          </a:xfrm>
          <a:prstGeom prst="rect">
            <a:avLst/>
          </a:prstGeom>
          <a:noFill/>
          <a:ln>
            <a:noFill/>
          </a:ln>
        </p:spPr>
      </p:sp>
      <p:sp>
        <p:nvSpPr>
          <p:cNvPr id="305" name="Google Shape;305;p84"/>
          <p:cNvSpPr txBox="1"/>
          <p:nvPr>
            <p:ph idx="5"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84"/>
          <p:cNvSpPr/>
          <p:nvPr>
            <p:ph idx="6" type="pic"/>
          </p:nvPr>
        </p:nvSpPr>
        <p:spPr>
          <a:xfrm>
            <a:off x="6210469" y="1524000"/>
            <a:ext cx="2679192" cy="2103120"/>
          </a:xfrm>
          <a:prstGeom prst="rect">
            <a:avLst/>
          </a:prstGeom>
          <a:noFill/>
          <a:ln>
            <a:noFill/>
          </a:ln>
        </p:spPr>
      </p:sp>
      <p:sp>
        <p:nvSpPr>
          <p:cNvPr id="307" name="Google Shape;307;p84"/>
          <p:cNvSpPr txBox="1"/>
          <p:nvPr>
            <p:ph idx="7"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84"/>
          <p:cNvSpPr/>
          <p:nvPr>
            <p:ph idx="8" type="pic"/>
          </p:nvPr>
        </p:nvSpPr>
        <p:spPr>
          <a:xfrm>
            <a:off x="3322302" y="1524000"/>
            <a:ext cx="2679192" cy="2103120"/>
          </a:xfrm>
          <a:prstGeom prst="rect">
            <a:avLst/>
          </a:prstGeom>
          <a:noFill/>
          <a:ln>
            <a:noFill/>
          </a:ln>
        </p:spPr>
      </p:sp>
      <p:sp>
        <p:nvSpPr>
          <p:cNvPr id="309" name="Google Shape;309;p8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0" name="Google Shape;310;p8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311" name="Shape 311"/>
        <p:cNvGrpSpPr/>
        <p:nvPr/>
      </p:nvGrpSpPr>
      <p:grpSpPr>
        <a:xfrm>
          <a:off x="0" y="0"/>
          <a:ext cx="0" cy="0"/>
          <a:chOff x="0" y="0"/>
          <a:chExt cx="0" cy="0"/>
        </a:xfrm>
      </p:grpSpPr>
      <p:pic>
        <p:nvPicPr>
          <p:cNvPr id="312" name="Google Shape;312;p8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313" name="Google Shape;313;p8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4" name="Google Shape;314;p8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315" name="Google Shape;315;p85"/>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85"/>
          <p:cNvSpPr/>
          <p:nvPr>
            <p:ph idx="2" type="pic"/>
          </p:nvPr>
        </p:nvSpPr>
        <p:spPr>
          <a:xfrm>
            <a:off x="419100" y="1524000"/>
            <a:ext cx="3611880" cy="1755648"/>
          </a:xfrm>
          <a:prstGeom prst="rect">
            <a:avLst/>
          </a:prstGeom>
          <a:noFill/>
          <a:ln>
            <a:noFill/>
          </a:ln>
        </p:spPr>
      </p:sp>
      <p:sp>
        <p:nvSpPr>
          <p:cNvPr id="317" name="Google Shape;317;p85"/>
          <p:cNvSpPr txBox="1"/>
          <p:nvPr>
            <p:ph idx="3"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85"/>
          <p:cNvSpPr/>
          <p:nvPr>
            <p:ph idx="4" type="pic"/>
          </p:nvPr>
        </p:nvSpPr>
        <p:spPr>
          <a:xfrm>
            <a:off x="8161020" y="1524000"/>
            <a:ext cx="3611880" cy="1755648"/>
          </a:xfrm>
          <a:prstGeom prst="rect">
            <a:avLst/>
          </a:prstGeom>
          <a:noFill/>
          <a:ln>
            <a:noFill/>
          </a:ln>
        </p:spPr>
      </p:sp>
      <p:sp>
        <p:nvSpPr>
          <p:cNvPr id="319" name="Google Shape;319;p85"/>
          <p:cNvSpPr txBox="1"/>
          <p:nvPr>
            <p:ph idx="5"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85"/>
          <p:cNvSpPr/>
          <p:nvPr>
            <p:ph idx="6" type="pic"/>
          </p:nvPr>
        </p:nvSpPr>
        <p:spPr>
          <a:xfrm>
            <a:off x="4301536" y="1524000"/>
            <a:ext cx="3611880" cy="1755648"/>
          </a:xfrm>
          <a:prstGeom prst="rect">
            <a:avLst/>
          </a:prstGeom>
          <a:noFill/>
          <a:ln>
            <a:noFill/>
          </a:ln>
        </p:spPr>
      </p:sp>
      <p:sp>
        <p:nvSpPr>
          <p:cNvPr id="321" name="Google Shape;321;p85"/>
          <p:cNvSpPr txBox="1"/>
          <p:nvPr>
            <p:ph idx="7"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85"/>
          <p:cNvSpPr/>
          <p:nvPr>
            <p:ph idx="8" type="pic"/>
          </p:nvPr>
        </p:nvSpPr>
        <p:spPr>
          <a:xfrm>
            <a:off x="419100" y="3934689"/>
            <a:ext cx="3611880" cy="1755648"/>
          </a:xfrm>
          <a:prstGeom prst="rect">
            <a:avLst/>
          </a:prstGeom>
          <a:noFill/>
          <a:ln>
            <a:noFill/>
          </a:ln>
        </p:spPr>
      </p:sp>
      <p:sp>
        <p:nvSpPr>
          <p:cNvPr id="323" name="Google Shape;323;p85"/>
          <p:cNvSpPr txBox="1"/>
          <p:nvPr>
            <p:ph idx="9"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85"/>
          <p:cNvSpPr/>
          <p:nvPr>
            <p:ph idx="13" type="pic"/>
          </p:nvPr>
        </p:nvSpPr>
        <p:spPr>
          <a:xfrm>
            <a:off x="8161020" y="3934689"/>
            <a:ext cx="3611880" cy="1755648"/>
          </a:xfrm>
          <a:prstGeom prst="rect">
            <a:avLst/>
          </a:prstGeom>
          <a:noFill/>
          <a:ln>
            <a:noFill/>
          </a:ln>
        </p:spPr>
      </p:sp>
      <p:sp>
        <p:nvSpPr>
          <p:cNvPr id="325" name="Google Shape;325;p85"/>
          <p:cNvSpPr txBox="1"/>
          <p:nvPr>
            <p:ph idx="14"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85"/>
          <p:cNvSpPr/>
          <p:nvPr>
            <p:ph idx="15" type="pic"/>
          </p:nvPr>
        </p:nvSpPr>
        <p:spPr>
          <a:xfrm>
            <a:off x="4301536" y="3934689"/>
            <a:ext cx="3611880" cy="1755648"/>
          </a:xfrm>
          <a:prstGeom prst="rect">
            <a:avLst/>
          </a:prstGeom>
          <a:noFill/>
          <a:ln>
            <a:noFill/>
          </a:ln>
        </p:spPr>
      </p:sp>
      <p:sp>
        <p:nvSpPr>
          <p:cNvPr id="327" name="Google Shape;327;p8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28" name="Google Shape;328;p8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329" name="Shape 329"/>
        <p:cNvGrpSpPr/>
        <p:nvPr/>
      </p:nvGrpSpPr>
      <p:grpSpPr>
        <a:xfrm>
          <a:off x="0" y="0"/>
          <a:ext cx="0" cy="0"/>
          <a:chOff x="0" y="0"/>
          <a:chExt cx="0" cy="0"/>
        </a:xfrm>
      </p:grpSpPr>
      <p:sp>
        <p:nvSpPr>
          <p:cNvPr id="330" name="Google Shape;330;p86"/>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p86"/>
          <p:cNvSpPr/>
          <p:nvPr>
            <p:ph idx="2" type="pic"/>
          </p:nvPr>
        </p:nvSpPr>
        <p:spPr>
          <a:xfrm>
            <a:off x="1069259" y="2626296"/>
            <a:ext cx="1188720" cy="1188720"/>
          </a:xfrm>
          <a:prstGeom prst="rect">
            <a:avLst/>
          </a:prstGeom>
          <a:noFill/>
          <a:ln>
            <a:noFill/>
          </a:ln>
        </p:spPr>
      </p:sp>
      <p:sp>
        <p:nvSpPr>
          <p:cNvPr id="332" name="Google Shape;332;p86"/>
          <p:cNvSpPr txBox="1"/>
          <p:nvPr>
            <p:ph idx="3"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86"/>
          <p:cNvSpPr txBox="1"/>
          <p:nvPr>
            <p:ph idx="4"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86"/>
          <p:cNvSpPr txBox="1"/>
          <p:nvPr>
            <p:ph idx="5"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86"/>
          <p:cNvSpPr/>
          <p:nvPr>
            <p:ph idx="6" type="pic"/>
          </p:nvPr>
        </p:nvSpPr>
        <p:spPr>
          <a:xfrm>
            <a:off x="4049966" y="2626296"/>
            <a:ext cx="1188720" cy="1188720"/>
          </a:xfrm>
          <a:prstGeom prst="rect">
            <a:avLst/>
          </a:prstGeom>
          <a:noFill/>
          <a:ln>
            <a:noFill/>
          </a:ln>
        </p:spPr>
      </p:sp>
      <p:sp>
        <p:nvSpPr>
          <p:cNvPr id="336" name="Google Shape;336;p86"/>
          <p:cNvSpPr/>
          <p:nvPr>
            <p:ph idx="7" type="pic"/>
          </p:nvPr>
        </p:nvSpPr>
        <p:spPr>
          <a:xfrm>
            <a:off x="6911919" y="2626296"/>
            <a:ext cx="1188720" cy="1188720"/>
          </a:xfrm>
          <a:prstGeom prst="rect">
            <a:avLst/>
          </a:prstGeom>
          <a:noFill/>
          <a:ln>
            <a:noFill/>
          </a:ln>
        </p:spPr>
      </p:sp>
      <p:sp>
        <p:nvSpPr>
          <p:cNvPr id="337" name="Google Shape;337;p86"/>
          <p:cNvSpPr/>
          <p:nvPr>
            <p:ph idx="8" type="pic"/>
          </p:nvPr>
        </p:nvSpPr>
        <p:spPr>
          <a:xfrm>
            <a:off x="9773872" y="2626296"/>
            <a:ext cx="1188720" cy="1188720"/>
          </a:xfrm>
          <a:prstGeom prst="rect">
            <a:avLst/>
          </a:prstGeom>
          <a:noFill/>
          <a:ln>
            <a:noFill/>
          </a:ln>
        </p:spPr>
      </p:sp>
      <p:sp>
        <p:nvSpPr>
          <p:cNvPr id="338" name="Google Shape;338;p86"/>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39" name="Google Shape;339;p86"/>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pic>
        <p:nvPicPr>
          <p:cNvPr id="340" name="Google Shape;340;p86"/>
          <p:cNvPicPr preferRelativeResize="0"/>
          <p:nvPr/>
        </p:nvPicPr>
        <p:blipFill rotWithShape="1">
          <a:blip r:embed="rId3">
            <a:alphaModFix/>
          </a:blip>
          <a:srcRect b="3809" l="75552" r="3438" t="60520"/>
          <a:stretch/>
        </p:blipFill>
        <p:spPr>
          <a:xfrm rot="10800000">
            <a:off x="-1" y="-2"/>
            <a:ext cx="2268187" cy="2166103"/>
          </a:xfrm>
          <a:prstGeom prst="rect">
            <a:avLst/>
          </a:prstGeom>
          <a:noFill/>
          <a:ln>
            <a:noFill/>
          </a:ln>
        </p:spPr>
      </p:pic>
      <p:sp>
        <p:nvSpPr>
          <p:cNvPr id="341" name="Google Shape;341;p8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342" name="Shape 342"/>
        <p:cNvGrpSpPr/>
        <p:nvPr/>
      </p:nvGrpSpPr>
      <p:grpSpPr>
        <a:xfrm>
          <a:off x="0" y="0"/>
          <a:ext cx="0" cy="0"/>
          <a:chOff x="0" y="0"/>
          <a:chExt cx="0" cy="0"/>
        </a:xfrm>
      </p:grpSpPr>
      <p:sp>
        <p:nvSpPr>
          <p:cNvPr id="343" name="Google Shape;343;p87"/>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344" name="Google Shape;344;p87"/>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881">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45" name="Google Shape;345;p87"/>
          <p:cNvPicPr preferRelativeResize="0"/>
          <p:nvPr/>
        </p:nvPicPr>
        <p:blipFill rotWithShape="1">
          <a:blip r:embed="rId2">
            <a:alphaModFix/>
          </a:blip>
          <a:srcRect b="0" l="0" r="0" t="0"/>
          <a:stretch/>
        </p:blipFill>
        <p:spPr>
          <a:xfrm>
            <a:off x="2469" y="5"/>
            <a:ext cx="12188952" cy="1143000"/>
          </a:xfrm>
          <a:prstGeom prst="rect">
            <a:avLst/>
          </a:prstGeom>
          <a:noFill/>
          <a:ln>
            <a:noFill/>
          </a:ln>
        </p:spPr>
      </p:pic>
      <p:pic>
        <p:nvPicPr>
          <p:cNvPr id="346" name="Google Shape;346;p87"/>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347" name="Google Shape;347;p8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 name="Shape 31"/>
        <p:cNvGrpSpPr/>
        <p:nvPr/>
      </p:nvGrpSpPr>
      <p:grpSpPr>
        <a:xfrm>
          <a:off x="0" y="0"/>
          <a:ext cx="0" cy="0"/>
          <a:chOff x="0" y="0"/>
          <a:chExt cx="0" cy="0"/>
        </a:xfrm>
      </p:grpSpPr>
      <p:pic>
        <p:nvPicPr>
          <p:cNvPr id="32" name="Google Shape;32;p5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33" name="Google Shape;33;p5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35" name="Google Shape;35;p5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6" name="Google Shape;36;p51"/>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348" name="Shape 348"/>
        <p:cNvGrpSpPr/>
        <p:nvPr/>
      </p:nvGrpSpPr>
      <p:grpSpPr>
        <a:xfrm>
          <a:off x="0" y="0"/>
          <a:ext cx="0" cy="0"/>
          <a:chOff x="0" y="0"/>
          <a:chExt cx="0" cy="0"/>
        </a:xfrm>
      </p:grpSpPr>
      <p:pic>
        <p:nvPicPr>
          <p:cNvPr id="349" name="Google Shape;349;p8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350" name="Google Shape;350;p8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1" name="Google Shape;351;p88"/>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881">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p88"/>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353" name="Google Shape;353;p88"/>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354" name="Shape 354"/>
        <p:cNvGrpSpPr/>
        <p:nvPr/>
      </p:nvGrpSpPr>
      <p:grpSpPr>
        <a:xfrm>
          <a:off x="0" y="0"/>
          <a:ext cx="0" cy="0"/>
          <a:chOff x="0" y="0"/>
          <a:chExt cx="0" cy="0"/>
        </a:xfrm>
      </p:grpSpPr>
      <p:pic>
        <p:nvPicPr>
          <p:cNvPr id="355" name="Google Shape;355;p8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356" name="Google Shape;356;p8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p89"/>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881">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89"/>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359" name="Google Shape;359;p8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360" name="Shape 360"/>
        <p:cNvGrpSpPr/>
        <p:nvPr/>
      </p:nvGrpSpPr>
      <p:grpSpPr>
        <a:xfrm>
          <a:off x="0" y="0"/>
          <a:ext cx="0" cy="0"/>
          <a:chOff x="0" y="0"/>
          <a:chExt cx="0" cy="0"/>
        </a:xfrm>
      </p:grpSpPr>
      <p:sp>
        <p:nvSpPr>
          <p:cNvPr id="361" name="Google Shape;361;p9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2" name="Google Shape;362;p9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63" name="Google Shape;363;p90"/>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364" name="Google Shape;364;p9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365" name="Shape 365"/>
        <p:cNvGrpSpPr/>
        <p:nvPr/>
      </p:nvGrpSpPr>
      <p:grpSpPr>
        <a:xfrm>
          <a:off x="0" y="0"/>
          <a:ext cx="0" cy="0"/>
          <a:chOff x="0" y="0"/>
          <a:chExt cx="0" cy="0"/>
        </a:xfrm>
      </p:grpSpPr>
      <p:sp>
        <p:nvSpPr>
          <p:cNvPr id="366" name="Google Shape;366;p91"/>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7" name="Google Shape;367;p9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368" name="Google Shape;368;p91"/>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369" name="Shape 369"/>
        <p:cNvGrpSpPr/>
        <p:nvPr/>
      </p:nvGrpSpPr>
      <p:grpSpPr>
        <a:xfrm>
          <a:off x="0" y="0"/>
          <a:ext cx="0" cy="0"/>
          <a:chOff x="0" y="0"/>
          <a:chExt cx="0" cy="0"/>
        </a:xfrm>
      </p:grpSpPr>
      <p:sp>
        <p:nvSpPr>
          <p:cNvPr id="370" name="Google Shape;370;p92"/>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1" name="Google Shape;371;p92"/>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372" name="Google Shape;372;p92"/>
          <p:cNvSpPr txBox="1"/>
          <p:nvPr>
            <p:ph idx="1"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92"/>
          <p:cNvSpPr txBox="1"/>
          <p:nvPr>
            <p:ph idx="2"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92"/>
          <p:cNvSpPr txBox="1"/>
          <p:nvPr>
            <p:ph idx="3"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92"/>
          <p:cNvSpPr txBox="1"/>
          <p:nvPr>
            <p:ph idx="4"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92"/>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377" name="Google Shape;377;p92"/>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378" name="Google Shape;378;p92"/>
          <p:cNvSpPr txBox="1"/>
          <p:nvPr>
            <p:ph idx="5"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92"/>
          <p:cNvSpPr txBox="1"/>
          <p:nvPr>
            <p:ph idx="6"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92"/>
          <p:cNvSpPr txBox="1"/>
          <p:nvPr>
            <p:ph idx="7"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92"/>
          <p:cNvSpPr txBox="1"/>
          <p:nvPr>
            <p:ph idx="8"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92"/>
          <p:cNvSpPr txBox="1"/>
          <p:nvPr>
            <p:ph idx="9"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83" name="Google Shape;383;p92"/>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384" name="Google Shape;384;p92"/>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88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 name="Google Shape;385;p92"/>
          <p:cNvSpPr txBox="1"/>
          <p:nvPr>
            <p:ph idx="13"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 name="Google Shape;386;p92"/>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400"/>
              <a:buFont typeface="Arial"/>
              <a:buNone/>
            </a:pPr>
            <a:r>
              <a:rPr b="0" baseline="30000" i="0" lang="pt-BR" sz="14400" u="none" cap="none" strike="noStrike">
                <a:solidFill>
                  <a:schemeClr val="lt1"/>
                </a:solidFill>
                <a:latin typeface="Arial"/>
                <a:ea typeface="Arial"/>
                <a:cs typeface="Arial"/>
                <a:sym typeface="Arial"/>
              </a:rPr>
              <a:t>“</a:t>
            </a:r>
            <a:endParaRPr b="0" i="0" sz="14400" u="none" cap="none" strike="noStrike">
              <a:solidFill>
                <a:schemeClr val="lt1"/>
              </a:solidFill>
              <a:latin typeface="Arial"/>
              <a:ea typeface="Arial"/>
              <a:cs typeface="Arial"/>
              <a:sym typeface="Arial"/>
            </a:endParaRPr>
          </a:p>
        </p:txBody>
      </p:sp>
      <p:sp>
        <p:nvSpPr>
          <p:cNvPr id="387" name="Google Shape;387;p92"/>
          <p:cNvSpPr txBox="1"/>
          <p:nvPr>
            <p:ph idx="14"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8" name="Google Shape;388;p92"/>
          <p:cNvSpPr txBox="1"/>
          <p:nvPr>
            <p:ph idx="15"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389" name="Shape 389"/>
        <p:cNvGrpSpPr/>
        <p:nvPr/>
      </p:nvGrpSpPr>
      <p:grpSpPr>
        <a:xfrm>
          <a:off x="0" y="0"/>
          <a:ext cx="0" cy="0"/>
          <a:chOff x="0" y="0"/>
          <a:chExt cx="0" cy="0"/>
        </a:xfrm>
      </p:grpSpPr>
      <p:sp>
        <p:nvSpPr>
          <p:cNvPr id="390" name="Google Shape;390;p93"/>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93"/>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2" name="Google Shape;392;p93"/>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3" name="Google Shape;393;p93"/>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4" name="Google Shape;394;p93"/>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395" name="Shape 395"/>
        <p:cNvGrpSpPr/>
        <p:nvPr/>
      </p:nvGrpSpPr>
      <p:grpSpPr>
        <a:xfrm>
          <a:off x="0" y="0"/>
          <a:ext cx="0" cy="0"/>
          <a:chOff x="0" y="0"/>
          <a:chExt cx="0" cy="0"/>
        </a:xfrm>
      </p:grpSpPr>
      <p:pic>
        <p:nvPicPr>
          <p:cNvPr id="396" name="Google Shape;396;p94"/>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397" name="Google Shape;397;p94"/>
          <p:cNvSpPr txBox="1"/>
          <p:nvPr/>
        </p:nvSpPr>
        <p:spPr>
          <a:xfrm>
            <a:off x="423968" y="6089839"/>
            <a:ext cx="8921913" cy="64633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900"/>
              <a:buFont typeface="Arial"/>
              <a:buNone/>
            </a:pPr>
            <a:r>
              <a:rPr b="0" i="0" lang="pt-BR" sz="900" u="none" cap="none" strike="noStrike">
                <a:solidFill>
                  <a:schemeClr val="lt1"/>
                </a:solidFill>
                <a:latin typeface="Arial"/>
                <a:ea typeface="Arial"/>
                <a:cs typeface="Arial"/>
                <a:sym typeface="Arial"/>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b="0" i="0" lang="pt-BR" sz="900" u="sng" cap="none" strike="noStrike">
                <a:solidFill>
                  <a:schemeClr val="lt1"/>
                </a:solidFill>
                <a:latin typeface="Arial"/>
                <a:ea typeface="Arial"/>
                <a:cs typeface="Arial"/>
                <a:sym typeface="Arial"/>
              </a:rPr>
              <a:t>aws-course-feedback@amazon.com</a:t>
            </a:r>
            <a:r>
              <a:rPr b="0" i="0" lang="pt-BR" sz="900" u="none" cap="none" strike="noStrike">
                <a:solidFill>
                  <a:schemeClr val="lt1"/>
                </a:solidFill>
                <a:latin typeface="Arial"/>
                <a:ea typeface="Arial"/>
                <a:cs typeface="Arial"/>
                <a:sym typeface="Arial"/>
              </a:rPr>
              <a:t>. For all other questions, contact us at: </a:t>
            </a:r>
            <a:r>
              <a:rPr b="0" i="0" lang="pt-BR" sz="900" u="sng" cap="none" strike="noStrike">
                <a:solidFill>
                  <a:schemeClr val="lt1"/>
                </a:solidFill>
                <a:latin typeface="Arial"/>
                <a:ea typeface="Arial"/>
                <a:cs typeface="Arial"/>
                <a:sym typeface="Arial"/>
              </a:rPr>
              <a:t>https://aws.amazon.com/contact-us/aws-training/</a:t>
            </a:r>
            <a:r>
              <a:rPr b="0" i="0" lang="pt-BR" sz="900" u="none" cap="none" strike="noStrike">
                <a:solidFill>
                  <a:schemeClr val="lt1"/>
                </a:solidFill>
                <a:latin typeface="Arial"/>
                <a:ea typeface="Arial"/>
                <a:cs typeface="Arial"/>
                <a:sym typeface="Arial"/>
              </a:rPr>
              <a:t>. All trademarks are the property of their owners.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98" name="Google Shape;398;p9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99" name="Google Shape;399;p94"/>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37" name="Shape 37"/>
        <p:cNvGrpSpPr/>
        <p:nvPr/>
      </p:nvGrpSpPr>
      <p:grpSpPr>
        <a:xfrm>
          <a:off x="0" y="0"/>
          <a:ext cx="0" cy="0"/>
          <a:chOff x="0" y="0"/>
          <a:chExt cx="0" cy="0"/>
        </a:xfrm>
      </p:grpSpPr>
      <p:sp>
        <p:nvSpPr>
          <p:cNvPr id="38" name="Google Shape;38;p52"/>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39" name="Google Shape;39;p52"/>
          <p:cNvPicPr preferRelativeResize="0"/>
          <p:nvPr/>
        </p:nvPicPr>
        <p:blipFill rotWithShape="1">
          <a:blip r:embed="rId2">
            <a:alphaModFix/>
          </a:blip>
          <a:srcRect b="21596" l="39690" r="5226" t="3207"/>
          <a:stretch/>
        </p:blipFill>
        <p:spPr>
          <a:xfrm>
            <a:off x="588712" y="3159360"/>
            <a:ext cx="4537048" cy="3716132"/>
          </a:xfrm>
          <a:prstGeom prst="rect">
            <a:avLst/>
          </a:prstGeom>
          <a:noFill/>
          <a:ln>
            <a:noFill/>
          </a:ln>
        </p:spPr>
      </p:pic>
      <p:sp>
        <p:nvSpPr>
          <p:cNvPr id="40" name="Google Shape;40;p52"/>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2"/>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2"/>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
        <p:nvSpPr>
          <p:cNvPr id="43" name="Google Shape;43;p52"/>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 name="Google Shape;44;p52"/>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45" name="Shape 45"/>
        <p:cNvGrpSpPr/>
        <p:nvPr/>
      </p:nvGrpSpPr>
      <p:grpSpPr>
        <a:xfrm>
          <a:off x="0" y="0"/>
          <a:ext cx="0" cy="0"/>
          <a:chOff x="0" y="0"/>
          <a:chExt cx="0" cy="0"/>
        </a:xfrm>
      </p:grpSpPr>
      <p:pic>
        <p:nvPicPr>
          <p:cNvPr id="46" name="Google Shape;46;p5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47" name="Google Shape;47;p5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5"/>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5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50" name="Google Shape;50;p55"/>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2" name="Google Shape;52;p5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3" name="Shape 53"/>
        <p:cNvGrpSpPr/>
        <p:nvPr/>
      </p:nvGrpSpPr>
      <p:grpSpPr>
        <a:xfrm>
          <a:off x="0" y="0"/>
          <a:ext cx="0" cy="0"/>
          <a:chOff x="0" y="0"/>
          <a:chExt cx="0" cy="0"/>
        </a:xfrm>
      </p:grpSpPr>
      <p:pic>
        <p:nvPicPr>
          <p:cNvPr id="54" name="Google Shape;54;p56"/>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55" name="Google Shape;55;p56"/>
          <p:cNvSpPr txBox="1"/>
          <p:nvPr/>
        </p:nvSpPr>
        <p:spPr>
          <a:xfrm>
            <a:off x="423968" y="6089839"/>
            <a:ext cx="8921913" cy="64633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900"/>
              <a:buFont typeface="Arial"/>
              <a:buNone/>
            </a:pPr>
            <a:r>
              <a:rPr b="0" i="0" lang="pt-BR" sz="900" u="none" cap="none" strike="noStrike">
                <a:solidFill>
                  <a:schemeClr val="lt1"/>
                </a:solidFill>
                <a:latin typeface="Arial"/>
                <a:ea typeface="Arial"/>
                <a:cs typeface="Arial"/>
                <a:sym typeface="Arial"/>
              </a:rPr>
              <a:t>© 2019 Amazon Web Services, Inc. ou suas afiliadas. Todos os direitos reservados. Este trabalho não pode ser reproduzido ou redistribuído, no todo ou em parte, sem a permissão prévia por escrito da Amazon Web Services, Inc. É proibido copiar, emprestar ou vender para fins comerciais. Para correções ou comentários sobre o curso, envie um e-mail para: </a:t>
            </a:r>
            <a:r>
              <a:rPr b="0" i="0" lang="pt-BR" sz="900" u="sng" cap="none" strike="noStrike">
                <a:solidFill>
                  <a:schemeClr val="lt1"/>
                </a:solidFill>
                <a:latin typeface="Arial"/>
                <a:ea typeface="Arial"/>
                <a:cs typeface="Arial"/>
                <a:sym typeface="Arial"/>
              </a:rPr>
              <a:t>aws-course-feedback@amazon.com</a:t>
            </a:r>
            <a:r>
              <a:rPr b="0" i="0" lang="pt-BR" sz="900" u="none" cap="none" strike="noStrike">
                <a:solidFill>
                  <a:schemeClr val="lt1"/>
                </a:solidFill>
                <a:latin typeface="Arial"/>
                <a:ea typeface="Arial"/>
                <a:cs typeface="Arial"/>
                <a:sym typeface="Arial"/>
              </a:rPr>
              <a:t>. Para todas as outras perguntas, entre em contato conosco em: </a:t>
            </a:r>
            <a:r>
              <a:rPr b="0" i="0" lang="pt-BR" sz="900" u="sng" cap="none" strike="noStrike">
                <a:solidFill>
                  <a:schemeClr val="lt1"/>
                </a:solidFill>
                <a:latin typeface="Arial"/>
                <a:ea typeface="Arial"/>
                <a:cs typeface="Arial"/>
                <a:sym typeface="Arial"/>
              </a:rPr>
              <a:t>https://aws.amazon.com/contact-us/aws-training/</a:t>
            </a:r>
            <a:r>
              <a:rPr b="0" i="0" lang="pt-BR" sz="900" u="none" cap="none" strike="noStrike">
                <a:solidFill>
                  <a:schemeClr val="lt1"/>
                </a:solidFill>
                <a:latin typeface="Arial"/>
                <a:ea typeface="Arial"/>
                <a:cs typeface="Arial"/>
                <a:sym typeface="Arial"/>
              </a:rPr>
              <a:t>. Todas as marcas comerciais pertencem a seus proprietários.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56" name="Google Shape;56;p56"/>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7" name="Google Shape;57;p56"/>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58" name="Shape 58"/>
        <p:cNvGrpSpPr/>
        <p:nvPr/>
      </p:nvGrpSpPr>
      <p:grpSpPr>
        <a:xfrm>
          <a:off x="0" y="0"/>
          <a:ext cx="0" cy="0"/>
          <a:chOff x="0" y="0"/>
          <a:chExt cx="0" cy="0"/>
        </a:xfrm>
      </p:grpSpPr>
      <p:sp>
        <p:nvSpPr>
          <p:cNvPr id="59" name="Google Shape;59;p57"/>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7"/>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5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62" name="Google Shape;62;p57"/>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63" name="Google Shape;63;p57"/>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4" name="Shape 64"/>
        <p:cNvGrpSpPr/>
        <p:nvPr/>
      </p:nvGrpSpPr>
      <p:grpSpPr>
        <a:xfrm>
          <a:off x="0" y="0"/>
          <a:ext cx="0" cy="0"/>
          <a:chOff x="0" y="0"/>
          <a:chExt cx="0" cy="0"/>
        </a:xfrm>
      </p:grpSpPr>
      <p:pic>
        <p:nvPicPr>
          <p:cNvPr id="65" name="Google Shape;65;p5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66" name="Google Shape;66;p58"/>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5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69" name="Google Shape;69;p58"/>
          <p:cNvSpPr txBox="1"/>
          <p:nvPr>
            <p:ph idx="2"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58"/>
          <p:cNvSpPr txBox="1"/>
          <p:nvPr>
            <p:ph idx="3"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2" name="Google Shape;72;p58"/>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24" Type="http://schemas.openxmlformats.org/officeDocument/2006/relationships/theme" Target="../theme/theme3.xml"/><Relationship Id="rId12" Type="http://schemas.openxmlformats.org/officeDocument/2006/relationships/slideLayout" Target="../slideLayouts/slideLayout35.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47"/>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47"/>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 name="Google Shape;11;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12" name="Google Shape;12;p47"/>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53"/>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6" name="Google Shape;206;p53"/>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7" name="Google Shape;207;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208" name="Google Shape;208;p53"/>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20" Type="http://schemas.openxmlformats.org/officeDocument/2006/relationships/image" Target="../media/image39.png"/><Relationship Id="rId11" Type="http://schemas.openxmlformats.org/officeDocument/2006/relationships/image" Target="../media/image22.png"/><Relationship Id="rId22" Type="http://schemas.openxmlformats.org/officeDocument/2006/relationships/image" Target="../media/image44.png"/><Relationship Id="rId10" Type="http://schemas.openxmlformats.org/officeDocument/2006/relationships/image" Target="../media/image16.png"/><Relationship Id="rId21" Type="http://schemas.openxmlformats.org/officeDocument/2006/relationships/image" Target="../media/image41.png"/><Relationship Id="rId13" Type="http://schemas.openxmlformats.org/officeDocument/2006/relationships/image" Target="../media/image38.png"/><Relationship Id="rId24" Type="http://schemas.openxmlformats.org/officeDocument/2006/relationships/image" Target="../media/image45.png"/><Relationship Id="rId12" Type="http://schemas.openxmlformats.org/officeDocument/2006/relationships/image" Target="../media/image28.png"/><Relationship Id="rId23"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17.png"/><Relationship Id="rId15" Type="http://schemas.openxmlformats.org/officeDocument/2006/relationships/image" Target="../media/image43.png"/><Relationship Id="rId14" Type="http://schemas.openxmlformats.org/officeDocument/2006/relationships/image" Target="../media/image30.png"/><Relationship Id="rId17" Type="http://schemas.openxmlformats.org/officeDocument/2006/relationships/image" Target="../media/image36.png"/><Relationship Id="rId16" Type="http://schemas.openxmlformats.org/officeDocument/2006/relationships/image" Target="../media/image32.png"/><Relationship Id="rId5" Type="http://schemas.openxmlformats.org/officeDocument/2006/relationships/image" Target="../media/image12.png"/><Relationship Id="rId19" Type="http://schemas.openxmlformats.org/officeDocument/2006/relationships/image" Target="../media/image37.png"/><Relationship Id="rId6" Type="http://schemas.openxmlformats.org/officeDocument/2006/relationships/image" Target="../media/image13.png"/><Relationship Id="rId18" Type="http://schemas.openxmlformats.org/officeDocument/2006/relationships/image" Target="../media/image33.png"/><Relationship Id="rId7" Type="http://schemas.openxmlformats.org/officeDocument/2006/relationships/image" Target="../media/image18.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60.png"/><Relationship Id="rId5" Type="http://schemas.openxmlformats.org/officeDocument/2006/relationships/image" Target="../media/image65.png"/><Relationship Id="rId6" Type="http://schemas.openxmlformats.org/officeDocument/2006/relationships/image" Target="../media/image59.png"/><Relationship Id="rId7" Type="http://schemas.openxmlformats.org/officeDocument/2006/relationships/image" Target="../media/image49.png"/><Relationship Id="rId8"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1.png"/><Relationship Id="rId4"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66.png"/><Relationship Id="rId7" Type="http://schemas.openxmlformats.org/officeDocument/2006/relationships/image" Target="../media/image63.png"/><Relationship Id="rId8"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9.png"/><Relationship Id="rId4" Type="http://schemas.openxmlformats.org/officeDocument/2006/relationships/image" Target="../media/image77.png"/><Relationship Id="rId5"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0" Type="http://schemas.openxmlformats.org/officeDocument/2006/relationships/image" Target="../media/image88.png"/><Relationship Id="rId22" Type="http://schemas.openxmlformats.org/officeDocument/2006/relationships/image" Target="../media/image91.png"/><Relationship Id="rId21" Type="http://schemas.openxmlformats.org/officeDocument/2006/relationships/image" Target="../media/image89.png"/><Relationship Id="rId24" Type="http://schemas.openxmlformats.org/officeDocument/2006/relationships/image" Target="../media/image90.png"/><Relationship Id="rId23" Type="http://schemas.openxmlformats.org/officeDocument/2006/relationships/image" Target="../media/image95.png"/><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79.png"/><Relationship Id="rId4" Type="http://schemas.openxmlformats.org/officeDocument/2006/relationships/image" Target="../media/image81.png"/><Relationship Id="rId9" Type="http://schemas.openxmlformats.org/officeDocument/2006/relationships/image" Target="../media/image75.png"/><Relationship Id="rId25" Type="http://schemas.openxmlformats.org/officeDocument/2006/relationships/image" Target="../media/image94.png"/><Relationship Id="rId5" Type="http://schemas.openxmlformats.org/officeDocument/2006/relationships/image" Target="../media/image71.png"/><Relationship Id="rId6" Type="http://schemas.openxmlformats.org/officeDocument/2006/relationships/image" Target="../media/image80.png"/><Relationship Id="rId7" Type="http://schemas.openxmlformats.org/officeDocument/2006/relationships/image" Target="../media/image76.png"/><Relationship Id="rId8"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78.png"/><Relationship Id="rId13" Type="http://schemas.openxmlformats.org/officeDocument/2006/relationships/image" Target="../media/image97.png"/><Relationship Id="rId12" Type="http://schemas.openxmlformats.org/officeDocument/2006/relationships/image" Target="../media/image84.png"/><Relationship Id="rId15" Type="http://schemas.openxmlformats.org/officeDocument/2006/relationships/image" Target="../media/image93.png"/><Relationship Id="rId14" Type="http://schemas.openxmlformats.org/officeDocument/2006/relationships/image" Target="../media/image85.png"/><Relationship Id="rId17" Type="http://schemas.openxmlformats.org/officeDocument/2006/relationships/image" Target="../media/image86.png"/><Relationship Id="rId16" Type="http://schemas.openxmlformats.org/officeDocument/2006/relationships/image" Target="../media/image92.png"/><Relationship Id="rId19" Type="http://schemas.openxmlformats.org/officeDocument/2006/relationships/image" Target="../media/image96.png"/><Relationship Id="rId18" Type="http://schemas.openxmlformats.org/officeDocument/2006/relationships/image" Target="../media/image8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98.png"/><Relationship Id="rId4" Type="http://schemas.openxmlformats.org/officeDocument/2006/relationships/image" Target="../media/image100.png"/><Relationship Id="rId9" Type="http://schemas.openxmlformats.org/officeDocument/2006/relationships/image" Target="../media/image111.png"/><Relationship Id="rId5" Type="http://schemas.openxmlformats.org/officeDocument/2006/relationships/image" Target="../media/image99.png"/><Relationship Id="rId6" Type="http://schemas.openxmlformats.org/officeDocument/2006/relationships/image" Target="../media/image101.png"/><Relationship Id="rId7" Type="http://schemas.openxmlformats.org/officeDocument/2006/relationships/image" Target="../media/image103.png"/><Relationship Id="rId8" Type="http://schemas.openxmlformats.org/officeDocument/2006/relationships/image" Target="../media/image102.png"/><Relationship Id="rId11" Type="http://schemas.openxmlformats.org/officeDocument/2006/relationships/image" Target="../media/image109.png"/><Relationship Id="rId10" Type="http://schemas.openxmlformats.org/officeDocument/2006/relationships/image" Target="../media/image104.png"/><Relationship Id="rId12" Type="http://schemas.openxmlformats.org/officeDocument/2006/relationships/image" Target="../media/image10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05.png"/><Relationship Id="rId4" Type="http://schemas.openxmlformats.org/officeDocument/2006/relationships/image" Target="../media/image117.png"/><Relationship Id="rId9" Type="http://schemas.openxmlformats.org/officeDocument/2006/relationships/image" Target="../media/image110.png"/><Relationship Id="rId5" Type="http://schemas.openxmlformats.org/officeDocument/2006/relationships/image" Target="../media/image115.png"/><Relationship Id="rId6" Type="http://schemas.openxmlformats.org/officeDocument/2006/relationships/image" Target="../media/image113.png"/><Relationship Id="rId7" Type="http://schemas.openxmlformats.org/officeDocument/2006/relationships/image" Target="../media/image106.png"/><Relationship Id="rId8" Type="http://schemas.openxmlformats.org/officeDocument/2006/relationships/image" Target="../media/image108.png"/><Relationship Id="rId11" Type="http://schemas.openxmlformats.org/officeDocument/2006/relationships/image" Target="../media/image118.png"/><Relationship Id="rId10" Type="http://schemas.openxmlformats.org/officeDocument/2006/relationships/image" Target="../media/image114.png"/><Relationship Id="rId12" Type="http://schemas.openxmlformats.org/officeDocument/2006/relationships/image" Target="../media/image1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12.png"/><Relationship Id="rId4" Type="http://schemas.openxmlformats.org/officeDocument/2006/relationships/image" Target="../media/image116.png"/><Relationship Id="rId9" Type="http://schemas.openxmlformats.org/officeDocument/2006/relationships/image" Target="../media/image120.png"/><Relationship Id="rId5" Type="http://schemas.openxmlformats.org/officeDocument/2006/relationships/image" Target="../media/image100.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28.png"/><Relationship Id="rId4" Type="http://schemas.openxmlformats.org/officeDocument/2006/relationships/image" Target="../media/image125.png"/><Relationship Id="rId5" Type="http://schemas.openxmlformats.org/officeDocument/2006/relationships/image" Target="../media/image1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23.png"/><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27.png"/><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29.png"/><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30.png"/><Relationship Id="rId4" Type="http://schemas.openxmlformats.org/officeDocument/2006/relationships/image" Target="../media/image1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32.png"/><Relationship Id="rId4" Type="http://schemas.openxmlformats.org/officeDocument/2006/relationships/image" Target="../media/image1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31.png"/><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youtube.com/watch?v=mZ5H8sn_2ZI&amp;feature=youtu.be" TargetMode="External"/><Relationship Id="rId4" Type="http://schemas.openxmlformats.org/officeDocument/2006/relationships/hyperlink" Target="https://aws.amazon.com/what-is-aws/" TargetMode="External"/><Relationship Id="rId5" Type="http://schemas.openxmlformats.org/officeDocument/2006/relationships/hyperlink" Target="https://d1.awsstatic.com/whitepapers/aws-overview.pdf" TargetMode="External"/><Relationship Id="rId6" Type="http://schemas.openxmlformats.org/officeDocument/2006/relationships/hyperlink" Target="https://d1.awsstatic.com/whitepapers/aws_cloud_adoption_framework.pdf" TargetMode="External"/><Relationship Id="rId7" Type="http://schemas.openxmlformats.org/officeDocument/2006/relationships/hyperlink" Target="https://aws.amazon.com/blogs/enterprise-strategy/6-strategies-for-migrating-applications-to-the-clou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
          <p:cNvSpPr txBox="1"/>
          <p:nvPr>
            <p:ph type="title"/>
          </p:nvPr>
        </p:nvSpPr>
        <p:spPr>
          <a:xfrm>
            <a:off x="419100" y="3635726"/>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Arial"/>
              <a:buNone/>
            </a:pPr>
            <a:r>
              <a:rPr lang="pt-BR" sz="5400"/>
              <a:t>Módulo 1: Visão geral dos conceitos de nuvem</a:t>
            </a:r>
            <a:endParaRPr/>
          </a:p>
        </p:txBody>
      </p:sp>
      <p:sp>
        <p:nvSpPr>
          <p:cNvPr id="405" name="Google Shape;405;p1"/>
          <p:cNvSpPr txBox="1"/>
          <p:nvPr>
            <p:ph idx="1" type="body"/>
          </p:nvPr>
        </p:nvSpPr>
        <p:spPr>
          <a:xfrm>
            <a:off x="419100" y="2554356"/>
            <a:ext cx="11128466"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pt-BR"/>
              <a:t>AWS Academy Cloud Foundations (Fundamentos de nuvem da AWS Academy)</a:t>
            </a:r>
            <a:endParaRPr/>
          </a:p>
        </p:txBody>
      </p:sp>
      <p:sp>
        <p:nvSpPr>
          <p:cNvPr id="406" name="Google Shape;406;p1"/>
          <p:cNvSpPr txBox="1"/>
          <p:nvPr/>
        </p:nvSpPr>
        <p:spPr>
          <a:xfrm>
            <a:off x="-1" y="6356350"/>
            <a:ext cx="508958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pt-BR" sz="900" u="none" cap="none" strike="noStrike">
                <a:solidFill>
                  <a:schemeClr val="lt1"/>
                </a:solidFill>
                <a:latin typeface="Arial"/>
                <a:ea typeface="Arial"/>
                <a:cs typeface="Arial"/>
                <a:sym typeface="Arial"/>
              </a:rPr>
              <a:t>© 2019 Amazon Web Services, Inc. ou suas afiliadas. Todos os direitos reservados.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Modelos de serviço em n</a:t>
            </a:r>
            <a:r>
              <a:rPr lang="pt-BR">
                <a:solidFill>
                  <a:srgbClr val="FFFFFF"/>
                </a:solidFill>
              </a:rPr>
              <a:t>uvem</a:t>
            </a:r>
            <a:endParaRPr/>
          </a:p>
        </p:txBody>
      </p:sp>
      <p:sp>
        <p:nvSpPr>
          <p:cNvPr id="484" name="Google Shape;484;p10"/>
          <p:cNvSpPr/>
          <p:nvPr/>
        </p:nvSpPr>
        <p:spPr>
          <a:xfrm>
            <a:off x="1056907" y="1815058"/>
            <a:ext cx="3084629" cy="1902698"/>
          </a:xfrm>
          <a:prstGeom prst="roundRect">
            <a:avLst>
              <a:gd fmla="val 16667" name="adj"/>
            </a:avLst>
          </a:prstGeom>
          <a:solidFill>
            <a:schemeClr val="lt1"/>
          </a:solidFill>
          <a:ln cap="flat" cmpd="sng" w="28575">
            <a:solidFill>
              <a:schemeClr val="accent3"/>
            </a:solidFill>
            <a:prstDash val="solid"/>
            <a:miter lim="800000"/>
            <a:headEnd len="sm" w="sm" type="none"/>
            <a:tailEnd len="sm" w="sm" type="none"/>
          </a:ln>
        </p:spPr>
        <p:txBody>
          <a:bodyPr anchorCtr="0" anchor="t" bIns="60950" lIns="121900" spcFirstLastPara="1" rIns="121900" wrap="square" tIns="60950">
            <a:noAutofit/>
          </a:bodyPr>
          <a:lstStyle/>
          <a:p>
            <a:pPr indent="0" lvl="0" marL="0" marR="0" rtl="0" algn="ctr">
              <a:lnSpc>
                <a:spcPct val="100000"/>
              </a:lnSpc>
              <a:spcBef>
                <a:spcPts val="0"/>
              </a:spcBef>
              <a:spcAft>
                <a:spcPts val="0"/>
              </a:spcAft>
              <a:buClr>
                <a:schemeClr val="dk1"/>
              </a:buClr>
              <a:buSzPts val="2667"/>
              <a:buFont typeface="Arial"/>
              <a:buNone/>
            </a:pPr>
            <a:r>
              <a:rPr b="0" i="0" lang="pt-BR" sz="2667" u="none" cap="none" strike="noStrike">
                <a:solidFill>
                  <a:schemeClr val="dk1"/>
                </a:solidFill>
                <a:latin typeface="Arial"/>
                <a:ea typeface="Arial"/>
                <a:cs typeface="Arial"/>
                <a:sym typeface="Arial"/>
              </a:rPr>
              <a:t>IaaS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33"/>
              </a:spcBef>
              <a:spcAft>
                <a:spcPts val="0"/>
              </a:spcAft>
              <a:buClr>
                <a:schemeClr val="dk1"/>
              </a:buClr>
              <a:buSzPts val="2667"/>
              <a:buFont typeface="Arial"/>
              <a:buNone/>
            </a:pPr>
            <a:r>
              <a:rPr b="0" i="0" lang="pt-BR" sz="2667" u="none" cap="none" strike="noStrike">
                <a:solidFill>
                  <a:schemeClr val="dk1"/>
                </a:solidFill>
                <a:latin typeface="Arial"/>
                <a:ea typeface="Arial"/>
                <a:cs typeface="Arial"/>
                <a:sym typeface="Arial"/>
              </a:rPr>
              <a:t>(</a:t>
            </a:r>
            <a:r>
              <a:rPr b="0" i="0" lang="pt-BR" sz="2667" u="none" cap="none" strike="noStrike">
                <a:solidFill>
                  <a:srgbClr val="000000"/>
                </a:solidFill>
                <a:latin typeface="Arial"/>
                <a:ea typeface="Arial"/>
                <a:cs typeface="Arial"/>
                <a:sym typeface="Arial"/>
              </a:rPr>
              <a:t>Infraestrutura como serviço</a:t>
            </a:r>
            <a:r>
              <a:rPr b="0" i="0" lang="pt-BR" sz="2667" u="none" cap="none" strike="noStrike">
                <a:solidFill>
                  <a:schemeClr val="dk1"/>
                </a:solidFill>
                <a:latin typeface="Arial"/>
                <a:ea typeface="Arial"/>
                <a:cs typeface="Arial"/>
                <a:sym typeface="Arial"/>
              </a:rPr>
              <a:t>)</a:t>
            </a:r>
            <a:endParaRPr b="0" i="0" sz="3200" u="none" cap="none" strike="noStrike">
              <a:solidFill>
                <a:schemeClr val="dk1"/>
              </a:solidFill>
              <a:latin typeface="Arial"/>
              <a:ea typeface="Arial"/>
              <a:cs typeface="Arial"/>
              <a:sym typeface="Arial"/>
            </a:endParaRPr>
          </a:p>
        </p:txBody>
      </p:sp>
      <p:sp>
        <p:nvSpPr>
          <p:cNvPr id="485" name="Google Shape;485;p10"/>
          <p:cNvSpPr txBox="1"/>
          <p:nvPr/>
        </p:nvSpPr>
        <p:spPr>
          <a:xfrm>
            <a:off x="897483" y="5006351"/>
            <a:ext cx="24691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Arial"/>
                <a:ea typeface="Arial"/>
                <a:cs typeface="Arial"/>
                <a:sym typeface="Arial"/>
              </a:rPr>
              <a:t>Mais controle sobre os recursos de TI</a:t>
            </a:r>
            <a:endParaRPr b="0" i="0" sz="1400" u="none" cap="none" strike="noStrike">
              <a:solidFill>
                <a:srgbClr val="000000"/>
              </a:solidFill>
              <a:latin typeface="Arial"/>
              <a:ea typeface="Arial"/>
              <a:cs typeface="Arial"/>
              <a:sym typeface="Arial"/>
            </a:endParaRPr>
          </a:p>
        </p:txBody>
      </p:sp>
      <p:sp>
        <p:nvSpPr>
          <p:cNvPr id="486" name="Google Shape;486;p10"/>
          <p:cNvSpPr/>
          <p:nvPr/>
        </p:nvSpPr>
        <p:spPr>
          <a:xfrm>
            <a:off x="4556787" y="1815058"/>
            <a:ext cx="3081528" cy="1901952"/>
          </a:xfrm>
          <a:prstGeom prst="roundRect">
            <a:avLst>
              <a:gd fmla="val 16667" name="adj"/>
            </a:avLst>
          </a:prstGeom>
          <a:solidFill>
            <a:schemeClr val="lt1"/>
          </a:solidFill>
          <a:ln cap="flat" cmpd="sng" w="28575">
            <a:solidFill>
              <a:schemeClr val="accent2"/>
            </a:solidFill>
            <a:prstDash val="solid"/>
            <a:miter lim="800000"/>
            <a:headEnd len="sm" w="sm" type="none"/>
            <a:tailEnd len="sm" w="sm" type="none"/>
          </a:ln>
        </p:spPr>
        <p:txBody>
          <a:bodyPr anchorCtr="0" anchor="t" bIns="60950" lIns="121900" spcFirstLastPara="1" rIns="121900" wrap="square" tIns="60950">
            <a:noAutofit/>
          </a:bodyPr>
          <a:lstStyle/>
          <a:p>
            <a:pPr indent="0" lvl="0" marL="0" marR="0" rtl="0" algn="ctr">
              <a:lnSpc>
                <a:spcPct val="100000"/>
              </a:lnSpc>
              <a:spcBef>
                <a:spcPts val="0"/>
              </a:spcBef>
              <a:spcAft>
                <a:spcPts val="0"/>
              </a:spcAft>
              <a:buClr>
                <a:schemeClr val="dk1"/>
              </a:buClr>
              <a:buSzPts val="2667"/>
              <a:buFont typeface="Arial"/>
              <a:buNone/>
            </a:pPr>
            <a:r>
              <a:rPr b="0" i="0" lang="pt-BR" sz="2667" u="none" cap="none" strike="noStrike">
                <a:solidFill>
                  <a:schemeClr val="dk1"/>
                </a:solidFill>
                <a:latin typeface="Arial"/>
                <a:ea typeface="Arial"/>
                <a:cs typeface="Arial"/>
                <a:sym typeface="Arial"/>
              </a:rPr>
              <a:t>PaaS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33"/>
              </a:spcBef>
              <a:spcAft>
                <a:spcPts val="0"/>
              </a:spcAft>
              <a:buClr>
                <a:schemeClr val="dk1"/>
              </a:buClr>
              <a:buSzPts val="2667"/>
              <a:buFont typeface="Arial"/>
              <a:buNone/>
            </a:pPr>
            <a:r>
              <a:rPr b="0" i="0" lang="pt-BR" sz="2667" u="none" cap="none" strike="noStrike">
                <a:solidFill>
                  <a:schemeClr val="dk1"/>
                </a:solidFill>
                <a:latin typeface="Arial"/>
                <a:ea typeface="Arial"/>
                <a:cs typeface="Arial"/>
                <a:sym typeface="Arial"/>
              </a:rPr>
              <a:t>(</a:t>
            </a:r>
            <a:r>
              <a:rPr b="0" i="0" lang="pt-BR" sz="2667" u="none" cap="none" strike="noStrike">
                <a:solidFill>
                  <a:srgbClr val="000000"/>
                </a:solidFill>
                <a:latin typeface="Arial"/>
                <a:ea typeface="Arial"/>
                <a:cs typeface="Arial"/>
                <a:sym typeface="Arial"/>
              </a:rPr>
              <a:t>Plataforma como serviço</a:t>
            </a:r>
            <a:r>
              <a:rPr b="0" i="0" lang="pt-BR" sz="2667" u="none" cap="none" strike="noStrike">
                <a:solidFill>
                  <a:schemeClr val="dk1"/>
                </a:solidFill>
                <a:latin typeface="Arial"/>
                <a:ea typeface="Arial"/>
                <a:cs typeface="Arial"/>
                <a:sym typeface="Arial"/>
              </a:rPr>
              <a:t>)</a:t>
            </a:r>
            <a:endParaRPr b="0" i="0" sz="3200" u="none" cap="none" strike="noStrike">
              <a:solidFill>
                <a:schemeClr val="dk1"/>
              </a:solidFill>
              <a:latin typeface="Arial"/>
              <a:ea typeface="Arial"/>
              <a:cs typeface="Arial"/>
              <a:sym typeface="Arial"/>
            </a:endParaRPr>
          </a:p>
        </p:txBody>
      </p:sp>
      <p:sp>
        <p:nvSpPr>
          <p:cNvPr id="487" name="Google Shape;487;p10"/>
          <p:cNvSpPr/>
          <p:nvPr/>
        </p:nvSpPr>
        <p:spPr>
          <a:xfrm>
            <a:off x="8089874" y="1815058"/>
            <a:ext cx="3081528" cy="1901952"/>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t" bIns="60950" lIns="121900" spcFirstLastPara="1" rIns="121900" wrap="square" tIns="60950">
            <a:noAutofit/>
          </a:bodyPr>
          <a:lstStyle/>
          <a:p>
            <a:pPr indent="0" lvl="0" marL="0" marR="0" rtl="0" algn="ctr">
              <a:lnSpc>
                <a:spcPct val="100000"/>
              </a:lnSpc>
              <a:spcBef>
                <a:spcPts val="0"/>
              </a:spcBef>
              <a:spcAft>
                <a:spcPts val="0"/>
              </a:spcAft>
              <a:buClr>
                <a:schemeClr val="dk1"/>
              </a:buClr>
              <a:buSzPts val="2667"/>
              <a:buFont typeface="Arial"/>
              <a:buNone/>
            </a:pPr>
            <a:r>
              <a:rPr b="0" i="0" lang="pt-BR" sz="2667" u="none" cap="none" strike="noStrike">
                <a:solidFill>
                  <a:schemeClr val="dk1"/>
                </a:solidFill>
                <a:latin typeface="Arial"/>
                <a:ea typeface="Arial"/>
                <a:cs typeface="Arial"/>
                <a:sym typeface="Arial"/>
              </a:rPr>
              <a:t>SaaS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33"/>
              </a:spcBef>
              <a:spcAft>
                <a:spcPts val="0"/>
              </a:spcAft>
              <a:buClr>
                <a:schemeClr val="dk1"/>
              </a:buClr>
              <a:buSzPts val="2667"/>
              <a:buFont typeface="Arial"/>
              <a:buNone/>
            </a:pPr>
            <a:r>
              <a:rPr b="0" i="0" lang="pt-BR" sz="2667" u="none" cap="none" strike="noStrike">
                <a:solidFill>
                  <a:schemeClr val="dk1"/>
                </a:solidFill>
                <a:latin typeface="Arial"/>
                <a:ea typeface="Arial"/>
                <a:cs typeface="Arial"/>
                <a:sym typeface="Arial"/>
              </a:rPr>
              <a:t>(</a:t>
            </a:r>
            <a:r>
              <a:rPr b="0" i="0" lang="pt-BR" sz="2667" u="none" cap="none" strike="noStrike">
                <a:solidFill>
                  <a:srgbClr val="000000"/>
                </a:solidFill>
                <a:latin typeface="Arial"/>
                <a:ea typeface="Arial"/>
                <a:cs typeface="Arial"/>
                <a:sym typeface="Arial"/>
              </a:rPr>
              <a:t>Software como serviço</a:t>
            </a:r>
            <a:r>
              <a:rPr b="0" i="0" lang="pt-BR" sz="2667" u="none" cap="none" strike="noStrike">
                <a:solidFill>
                  <a:schemeClr val="dk1"/>
                </a:solidFill>
                <a:latin typeface="Arial"/>
                <a:ea typeface="Arial"/>
                <a:cs typeface="Arial"/>
                <a:sym typeface="Arial"/>
              </a:rPr>
              <a:t>)</a:t>
            </a:r>
            <a:endParaRPr b="0" i="0" sz="3200" u="none" cap="none" strike="noStrike">
              <a:solidFill>
                <a:schemeClr val="dk1"/>
              </a:solidFill>
              <a:latin typeface="Arial"/>
              <a:ea typeface="Arial"/>
              <a:cs typeface="Arial"/>
              <a:sym typeface="Arial"/>
            </a:endParaRPr>
          </a:p>
        </p:txBody>
      </p:sp>
      <p:sp>
        <p:nvSpPr>
          <p:cNvPr id="488" name="Google Shape;488;p10"/>
          <p:cNvSpPr txBox="1"/>
          <p:nvPr/>
        </p:nvSpPr>
        <p:spPr>
          <a:xfrm>
            <a:off x="8308727" y="5006351"/>
            <a:ext cx="2435474"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Arial"/>
                <a:ea typeface="Arial"/>
                <a:cs typeface="Arial"/>
                <a:sym typeface="Arial"/>
              </a:rPr>
              <a:t>Menos controle sobre os recursos de TI</a:t>
            </a:r>
            <a:endParaRPr b="0" i="0" sz="1400" u="none" cap="none" strike="noStrike">
              <a:solidFill>
                <a:srgbClr val="000000"/>
              </a:solidFill>
              <a:latin typeface="Arial"/>
              <a:ea typeface="Arial"/>
              <a:cs typeface="Arial"/>
              <a:sym typeface="Arial"/>
            </a:endParaRPr>
          </a:p>
        </p:txBody>
      </p:sp>
      <p:sp>
        <p:nvSpPr>
          <p:cNvPr descr="Right-arrow going from iaas to saas." id="489" name="Google Shape;489;p10"/>
          <p:cNvSpPr/>
          <p:nvPr/>
        </p:nvSpPr>
        <p:spPr>
          <a:xfrm>
            <a:off x="1056907" y="4002764"/>
            <a:ext cx="10150803" cy="842963"/>
          </a:xfrm>
          <a:prstGeom prst="rightArrow">
            <a:avLst>
              <a:gd fmla="val 50000" name="adj1"/>
              <a:gd fmla="val 50000" name="adj2"/>
            </a:avLst>
          </a:prstGeom>
          <a:gradFill>
            <a:gsLst>
              <a:gs pos="0">
                <a:schemeClr val="accent3"/>
              </a:gs>
              <a:gs pos="50000">
                <a:schemeClr val="accent2"/>
              </a:gs>
              <a:gs pos="100000">
                <a:schemeClr val="accent6"/>
              </a:gs>
            </a:gsLst>
            <a:lin ang="0" scaled="0"/>
          </a:gra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0" name="Google Shape;490;p10"/>
          <p:cNvSpPr txBox="1"/>
          <p:nvPr>
            <p:ph idx="11" type="ftr"/>
          </p:nvPr>
        </p:nvSpPr>
        <p:spPr>
          <a:xfrm>
            <a:off x="419100" y="6356350"/>
            <a:ext cx="4454825"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491" name="Google Shape;491;p1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1"/>
          <p:cNvSpPr txBox="1"/>
          <p:nvPr>
            <p:ph type="title"/>
          </p:nvPr>
        </p:nvSpPr>
        <p:spPr>
          <a:xfrm>
            <a:off x="419100" y="328047"/>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Modelos de implantação de computação em nuvem</a:t>
            </a:r>
            <a:endParaRPr/>
          </a:p>
        </p:txBody>
      </p:sp>
      <p:pic>
        <p:nvPicPr>
          <p:cNvPr id="497" name="Google Shape;497;p11"/>
          <p:cNvPicPr preferRelativeResize="0"/>
          <p:nvPr/>
        </p:nvPicPr>
        <p:blipFill rotWithShape="1">
          <a:blip r:embed="rId3">
            <a:alphaModFix/>
          </a:blip>
          <a:srcRect b="0" l="0" r="0" t="0"/>
          <a:stretch/>
        </p:blipFill>
        <p:spPr>
          <a:xfrm>
            <a:off x="526240" y="1746476"/>
            <a:ext cx="3415175" cy="2721255"/>
          </a:xfrm>
          <a:prstGeom prst="rect">
            <a:avLst/>
          </a:prstGeom>
          <a:noFill/>
          <a:ln>
            <a:noFill/>
          </a:ln>
        </p:spPr>
      </p:pic>
      <p:sp>
        <p:nvSpPr>
          <p:cNvPr id="498" name="Google Shape;498;p11"/>
          <p:cNvSpPr txBox="1"/>
          <p:nvPr/>
        </p:nvSpPr>
        <p:spPr>
          <a:xfrm>
            <a:off x="1524837" y="4739532"/>
            <a:ext cx="141797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pt-BR" sz="2800" u="none" cap="none" strike="noStrike">
                <a:solidFill>
                  <a:schemeClr val="dk1"/>
                </a:solidFill>
                <a:latin typeface="Arial"/>
                <a:ea typeface="Arial"/>
                <a:cs typeface="Arial"/>
                <a:sym typeface="Arial"/>
              </a:rPr>
              <a:t>Nuvem</a:t>
            </a:r>
            <a:endParaRPr b="0" i="0" sz="1400" u="none" cap="none" strike="noStrike">
              <a:solidFill>
                <a:srgbClr val="000000"/>
              </a:solidFill>
              <a:latin typeface="Arial"/>
              <a:ea typeface="Arial"/>
              <a:cs typeface="Arial"/>
              <a:sym typeface="Arial"/>
            </a:endParaRPr>
          </a:p>
        </p:txBody>
      </p:sp>
      <p:pic>
        <p:nvPicPr>
          <p:cNvPr id="499" name="Google Shape;499;p11"/>
          <p:cNvPicPr preferRelativeResize="0"/>
          <p:nvPr/>
        </p:nvPicPr>
        <p:blipFill rotWithShape="1">
          <a:blip r:embed="rId4">
            <a:alphaModFix/>
          </a:blip>
          <a:srcRect b="0" l="25656" r="25555" t="0"/>
          <a:stretch/>
        </p:blipFill>
        <p:spPr>
          <a:xfrm>
            <a:off x="4342641" y="2008275"/>
            <a:ext cx="3566283" cy="2329990"/>
          </a:xfrm>
          <a:prstGeom prst="rect">
            <a:avLst/>
          </a:prstGeom>
          <a:noFill/>
          <a:ln>
            <a:noFill/>
          </a:ln>
        </p:spPr>
      </p:pic>
      <p:sp>
        <p:nvSpPr>
          <p:cNvPr id="500" name="Google Shape;500;p11"/>
          <p:cNvSpPr txBox="1"/>
          <p:nvPr/>
        </p:nvSpPr>
        <p:spPr>
          <a:xfrm>
            <a:off x="5483492" y="4739532"/>
            <a:ext cx="154076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pt-BR" sz="2800" u="none" cap="none" strike="noStrike">
                <a:solidFill>
                  <a:schemeClr val="dk1"/>
                </a:solidFill>
                <a:latin typeface="Arial"/>
                <a:ea typeface="Arial"/>
                <a:cs typeface="Arial"/>
                <a:sym typeface="Arial"/>
              </a:rPr>
              <a:t>Híbrida</a:t>
            </a:r>
            <a:endParaRPr b="0" i="0" sz="1400" u="none" cap="none" strike="noStrike">
              <a:solidFill>
                <a:srgbClr val="000000"/>
              </a:solidFill>
              <a:latin typeface="Arial"/>
              <a:ea typeface="Arial"/>
              <a:cs typeface="Arial"/>
              <a:sym typeface="Arial"/>
            </a:endParaRPr>
          </a:p>
        </p:txBody>
      </p:sp>
      <p:sp>
        <p:nvSpPr>
          <p:cNvPr id="501" name="Google Shape;501;p11"/>
          <p:cNvSpPr txBox="1"/>
          <p:nvPr/>
        </p:nvSpPr>
        <p:spPr>
          <a:xfrm>
            <a:off x="8775357" y="4546591"/>
            <a:ext cx="2630774"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pt-BR" sz="2800" u="none" cap="none" strike="noStrike">
                <a:solidFill>
                  <a:schemeClr val="dk1"/>
                </a:solidFill>
                <a:latin typeface="Arial"/>
                <a:ea typeface="Arial"/>
                <a:cs typeface="Arial"/>
                <a:sym typeface="Arial"/>
              </a:rPr>
              <a:t>No local</a:t>
            </a:r>
            <a:br>
              <a:rPr b="1" i="0" lang="pt-BR" sz="2800" u="none" cap="none" strike="noStrike">
                <a:solidFill>
                  <a:schemeClr val="dk1"/>
                </a:solidFill>
                <a:latin typeface="Arial"/>
                <a:ea typeface="Arial"/>
                <a:cs typeface="Arial"/>
                <a:sym typeface="Arial"/>
              </a:rPr>
            </a:br>
            <a:r>
              <a:rPr b="1" i="0" lang="pt-BR" sz="2800" u="none" cap="none" strike="noStrike">
                <a:solidFill>
                  <a:schemeClr val="dk1"/>
                </a:solidFill>
                <a:latin typeface="Arial"/>
                <a:ea typeface="Arial"/>
                <a:cs typeface="Arial"/>
                <a:sym typeface="Arial"/>
              </a:rPr>
              <a:t>(on-premises)</a:t>
            </a:r>
            <a:endParaRPr b="0" i="0" sz="1400" u="none" cap="none" strike="noStrike">
              <a:solidFill>
                <a:srgbClr val="000000"/>
              </a:solidFill>
              <a:latin typeface="Arial"/>
              <a:ea typeface="Arial"/>
              <a:cs typeface="Arial"/>
              <a:sym typeface="Arial"/>
            </a:endParaRPr>
          </a:p>
        </p:txBody>
      </p:sp>
      <p:sp>
        <p:nvSpPr>
          <p:cNvPr id="502" name="Google Shape;502;p11"/>
          <p:cNvSpPr txBox="1"/>
          <p:nvPr>
            <p:ph idx="11" type="ftr"/>
          </p:nvPr>
        </p:nvSpPr>
        <p:spPr>
          <a:xfrm>
            <a:off x="419100" y="6356350"/>
            <a:ext cx="464460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503" name="Google Shape;503;p1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pic>
        <p:nvPicPr>
          <p:cNvPr descr="Diagrama&#10;&#10;Descrição gerada automaticamente" id="504" name="Google Shape;504;p11"/>
          <p:cNvPicPr preferRelativeResize="0"/>
          <p:nvPr/>
        </p:nvPicPr>
        <p:blipFill rotWithShape="1">
          <a:blip r:embed="rId5">
            <a:alphaModFix/>
          </a:blip>
          <a:srcRect b="0" l="0" r="0" t="0"/>
          <a:stretch/>
        </p:blipFill>
        <p:spPr>
          <a:xfrm>
            <a:off x="8305055" y="1978851"/>
            <a:ext cx="3571378" cy="2329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pt-BR" sz="3600">
                <a:latin typeface="Arial"/>
                <a:ea typeface="Arial"/>
                <a:cs typeface="Arial"/>
                <a:sym typeface="Arial"/>
              </a:rPr>
              <a:t>Semelhanças entre a AWS e a TI tradicional</a:t>
            </a:r>
            <a:endParaRPr/>
          </a:p>
        </p:txBody>
      </p:sp>
      <p:sp>
        <p:nvSpPr>
          <p:cNvPr id="510" name="Google Shape;510;p12"/>
          <p:cNvSpPr/>
          <p:nvPr/>
        </p:nvSpPr>
        <p:spPr>
          <a:xfrm>
            <a:off x="609600" y="1391365"/>
            <a:ext cx="11004555" cy="4882435"/>
          </a:xfrm>
          <a:prstGeom prst="roundRect">
            <a:avLst>
              <a:gd fmla="val 5109"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11" name="Google Shape;511;p12"/>
          <p:cNvSpPr txBox="1"/>
          <p:nvPr/>
        </p:nvSpPr>
        <p:spPr>
          <a:xfrm>
            <a:off x="1125183" y="1400832"/>
            <a:ext cx="4664630" cy="43165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Arial"/>
              <a:buNone/>
            </a:pPr>
            <a:r>
              <a:rPr b="0" i="0" lang="pt-BR" sz="1800" u="none" cap="none" strike="noStrike">
                <a:solidFill>
                  <a:schemeClr val="dk1"/>
                </a:solidFill>
                <a:latin typeface="Arial"/>
                <a:ea typeface="Arial"/>
                <a:cs typeface="Arial"/>
                <a:sym typeface="Arial"/>
              </a:rPr>
              <a:t>Espaço de TI tradicional, no local</a:t>
            </a:r>
            <a:endParaRPr b="0" i="0" sz="1400" u="none" cap="none" strike="noStrike">
              <a:solidFill>
                <a:srgbClr val="000000"/>
              </a:solidFill>
              <a:latin typeface="Arial"/>
              <a:ea typeface="Arial"/>
              <a:cs typeface="Arial"/>
              <a:sym typeface="Arial"/>
            </a:endParaRPr>
          </a:p>
        </p:txBody>
      </p:sp>
      <p:sp>
        <p:nvSpPr>
          <p:cNvPr id="512" name="Google Shape;512;p12"/>
          <p:cNvSpPr txBox="1"/>
          <p:nvPr/>
        </p:nvSpPr>
        <p:spPr>
          <a:xfrm>
            <a:off x="6457796" y="1391365"/>
            <a:ext cx="4694884" cy="43834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pt-BR" sz="1800" u="none" cap="none" strike="noStrike">
                <a:solidFill>
                  <a:schemeClr val="dk1"/>
                </a:solidFill>
                <a:latin typeface="Arial"/>
                <a:ea typeface="Arial"/>
                <a:cs typeface="Arial"/>
                <a:sym typeface="Arial"/>
              </a:rPr>
              <a:t>AWS</a:t>
            </a:r>
            <a:endParaRPr b="0" i="0" sz="1400" u="none" cap="none" strike="noStrike">
              <a:solidFill>
                <a:srgbClr val="000000"/>
              </a:solidFill>
              <a:latin typeface="Arial"/>
              <a:ea typeface="Arial"/>
              <a:cs typeface="Arial"/>
              <a:sym typeface="Arial"/>
            </a:endParaRPr>
          </a:p>
        </p:txBody>
      </p:sp>
      <p:sp>
        <p:nvSpPr>
          <p:cNvPr id="513" name="Google Shape;513;p12"/>
          <p:cNvSpPr/>
          <p:nvPr/>
        </p:nvSpPr>
        <p:spPr>
          <a:xfrm>
            <a:off x="1125183" y="1833896"/>
            <a:ext cx="4665980" cy="1003951"/>
          </a:xfrm>
          <a:prstGeom prst="round2DiagRect">
            <a:avLst>
              <a:gd fmla="val 16667" name="adj1"/>
              <a:gd fmla="val 15266"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14" name="Google Shape;514;p12"/>
          <p:cNvPicPr preferRelativeResize="0"/>
          <p:nvPr/>
        </p:nvPicPr>
        <p:blipFill rotWithShape="1">
          <a:blip r:embed="rId3">
            <a:alphaModFix/>
          </a:blip>
          <a:srcRect b="0" l="0" r="0" t="0"/>
          <a:stretch/>
        </p:blipFill>
        <p:spPr>
          <a:xfrm>
            <a:off x="1674347" y="1986306"/>
            <a:ext cx="410195" cy="529836"/>
          </a:xfrm>
          <a:prstGeom prst="rect">
            <a:avLst/>
          </a:prstGeom>
          <a:noFill/>
          <a:ln>
            <a:noFill/>
          </a:ln>
        </p:spPr>
      </p:pic>
      <p:sp>
        <p:nvSpPr>
          <p:cNvPr id="515" name="Google Shape;515;p12"/>
          <p:cNvSpPr txBox="1"/>
          <p:nvPr/>
        </p:nvSpPr>
        <p:spPr>
          <a:xfrm>
            <a:off x="1398363" y="2476156"/>
            <a:ext cx="99005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Firewall</a:t>
            </a:r>
            <a:endParaRPr b="0" i="0" sz="1400" u="none" cap="none" strike="noStrike">
              <a:solidFill>
                <a:srgbClr val="000000"/>
              </a:solidFill>
              <a:latin typeface="Arial"/>
              <a:ea typeface="Arial"/>
              <a:cs typeface="Arial"/>
              <a:sym typeface="Arial"/>
            </a:endParaRPr>
          </a:p>
        </p:txBody>
      </p:sp>
      <p:pic>
        <p:nvPicPr>
          <p:cNvPr id="516" name="Google Shape;516;p12"/>
          <p:cNvPicPr preferRelativeResize="0"/>
          <p:nvPr/>
        </p:nvPicPr>
        <p:blipFill rotWithShape="1">
          <a:blip r:embed="rId4">
            <a:alphaModFix/>
          </a:blip>
          <a:srcRect b="0" l="0" r="0" t="0"/>
          <a:stretch/>
        </p:blipFill>
        <p:spPr>
          <a:xfrm>
            <a:off x="2862230" y="1934955"/>
            <a:ext cx="611494" cy="518440"/>
          </a:xfrm>
          <a:prstGeom prst="rect">
            <a:avLst/>
          </a:prstGeom>
          <a:noFill/>
          <a:ln>
            <a:noFill/>
          </a:ln>
        </p:spPr>
      </p:pic>
      <p:sp>
        <p:nvSpPr>
          <p:cNvPr id="517" name="Google Shape;517;p12"/>
          <p:cNvSpPr txBox="1"/>
          <p:nvPr/>
        </p:nvSpPr>
        <p:spPr>
          <a:xfrm>
            <a:off x="2849889" y="2476156"/>
            <a:ext cx="62549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ACL</a:t>
            </a:r>
            <a:endParaRPr b="0" i="0" sz="1400" u="none" cap="none" strike="noStrike">
              <a:solidFill>
                <a:srgbClr val="000000"/>
              </a:solidFill>
              <a:latin typeface="Arial"/>
              <a:ea typeface="Arial"/>
              <a:cs typeface="Arial"/>
              <a:sym typeface="Arial"/>
            </a:endParaRPr>
          </a:p>
        </p:txBody>
      </p:sp>
      <p:sp>
        <p:nvSpPr>
          <p:cNvPr id="518" name="Google Shape;518;p12"/>
          <p:cNvSpPr txBox="1"/>
          <p:nvPr/>
        </p:nvSpPr>
        <p:spPr>
          <a:xfrm>
            <a:off x="3679641" y="2460864"/>
            <a:ext cx="1499128"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Administrador</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6486760" y="1836499"/>
            <a:ext cx="4665919" cy="1001348"/>
          </a:xfrm>
          <a:prstGeom prst="round2DiagRect">
            <a:avLst>
              <a:gd fmla="val 16667" name="adj1"/>
              <a:gd fmla="val 13168"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0" name="Google Shape;520;p12"/>
          <p:cNvSpPr txBox="1"/>
          <p:nvPr/>
        </p:nvSpPr>
        <p:spPr>
          <a:xfrm>
            <a:off x="8385197" y="2432121"/>
            <a:ext cx="147889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ACLs de rede</a:t>
            </a:r>
            <a:endParaRPr b="0" i="0" sz="1400" u="none" cap="none" strike="noStrike">
              <a:solidFill>
                <a:srgbClr val="000000"/>
              </a:solidFill>
              <a:latin typeface="Arial"/>
              <a:ea typeface="Arial"/>
              <a:cs typeface="Arial"/>
              <a:sym typeface="Arial"/>
            </a:endParaRPr>
          </a:p>
        </p:txBody>
      </p:sp>
      <p:pic>
        <p:nvPicPr>
          <p:cNvPr id="521" name="Google Shape;521;p12"/>
          <p:cNvPicPr preferRelativeResize="0"/>
          <p:nvPr/>
        </p:nvPicPr>
        <p:blipFill rotWithShape="1">
          <a:blip r:embed="rId5">
            <a:alphaModFix/>
          </a:blip>
          <a:srcRect b="0" l="0" r="0" t="0"/>
          <a:stretch/>
        </p:blipFill>
        <p:spPr>
          <a:xfrm>
            <a:off x="10081829" y="1928227"/>
            <a:ext cx="548640" cy="548640"/>
          </a:xfrm>
          <a:prstGeom prst="rect">
            <a:avLst/>
          </a:prstGeom>
          <a:noFill/>
          <a:ln>
            <a:noFill/>
          </a:ln>
        </p:spPr>
      </p:pic>
      <p:sp>
        <p:nvSpPr>
          <p:cNvPr id="522" name="Google Shape;522;p12"/>
          <p:cNvSpPr txBox="1"/>
          <p:nvPr/>
        </p:nvSpPr>
        <p:spPr>
          <a:xfrm>
            <a:off x="10059616" y="2517340"/>
            <a:ext cx="57085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IAM</a:t>
            </a:r>
            <a:endParaRPr b="0" i="0" sz="1400" u="none" cap="none" strike="noStrike">
              <a:solidFill>
                <a:srgbClr val="000000"/>
              </a:solidFill>
              <a:latin typeface="Arial"/>
              <a:ea typeface="Arial"/>
              <a:cs typeface="Arial"/>
              <a:sym typeface="Arial"/>
            </a:endParaRPr>
          </a:p>
        </p:txBody>
      </p:sp>
      <p:sp>
        <p:nvSpPr>
          <p:cNvPr id="523" name="Google Shape;523;p12"/>
          <p:cNvSpPr/>
          <p:nvPr/>
        </p:nvSpPr>
        <p:spPr>
          <a:xfrm>
            <a:off x="1125183" y="2921000"/>
            <a:ext cx="4665980" cy="1003952"/>
          </a:xfrm>
          <a:prstGeom prst="round2DiagRect">
            <a:avLst>
              <a:gd fmla="val 16667" name="adj1"/>
              <a:gd fmla="val 13148"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4" name="Google Shape;524;p12"/>
          <p:cNvSpPr txBox="1"/>
          <p:nvPr/>
        </p:nvSpPr>
        <p:spPr>
          <a:xfrm>
            <a:off x="1456753" y="3540214"/>
            <a:ext cx="862511"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Router</a:t>
            </a:r>
            <a:endParaRPr b="0" i="0" sz="1400" u="none" cap="none" strike="noStrike">
              <a:solidFill>
                <a:srgbClr val="000000"/>
              </a:solidFill>
              <a:latin typeface="Arial"/>
              <a:ea typeface="Arial"/>
              <a:cs typeface="Arial"/>
              <a:sym typeface="Arial"/>
            </a:endParaRPr>
          </a:p>
        </p:txBody>
      </p:sp>
      <p:pic>
        <p:nvPicPr>
          <p:cNvPr id="525" name="Google Shape;525;p12"/>
          <p:cNvPicPr preferRelativeResize="0"/>
          <p:nvPr/>
        </p:nvPicPr>
        <p:blipFill rotWithShape="1">
          <a:blip r:embed="rId6">
            <a:alphaModFix/>
          </a:blip>
          <a:srcRect b="0" l="0" r="0" t="0"/>
          <a:stretch/>
        </p:blipFill>
        <p:spPr>
          <a:xfrm>
            <a:off x="2422429" y="3044657"/>
            <a:ext cx="1421198" cy="603710"/>
          </a:xfrm>
          <a:prstGeom prst="rect">
            <a:avLst/>
          </a:prstGeom>
          <a:noFill/>
          <a:ln>
            <a:noFill/>
          </a:ln>
        </p:spPr>
      </p:pic>
      <p:sp>
        <p:nvSpPr>
          <p:cNvPr id="526" name="Google Shape;526;p12"/>
          <p:cNvSpPr txBox="1"/>
          <p:nvPr/>
        </p:nvSpPr>
        <p:spPr>
          <a:xfrm>
            <a:off x="2269163" y="3577993"/>
            <a:ext cx="170431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Pipeline de rede</a:t>
            </a:r>
            <a:endParaRPr b="0" i="0" sz="1400" u="none" cap="none" strike="noStrike">
              <a:solidFill>
                <a:srgbClr val="000000"/>
              </a:solidFill>
              <a:latin typeface="Arial"/>
              <a:ea typeface="Arial"/>
              <a:cs typeface="Arial"/>
              <a:sym typeface="Arial"/>
            </a:endParaRPr>
          </a:p>
        </p:txBody>
      </p:sp>
      <p:pic>
        <p:nvPicPr>
          <p:cNvPr id="527" name="Google Shape;527;p12"/>
          <p:cNvPicPr preferRelativeResize="0"/>
          <p:nvPr/>
        </p:nvPicPr>
        <p:blipFill rotWithShape="1">
          <a:blip r:embed="rId7">
            <a:alphaModFix/>
          </a:blip>
          <a:srcRect b="0" l="0" r="0" t="0"/>
          <a:stretch/>
        </p:blipFill>
        <p:spPr>
          <a:xfrm>
            <a:off x="4133935" y="3101084"/>
            <a:ext cx="662768" cy="482359"/>
          </a:xfrm>
          <a:prstGeom prst="rect">
            <a:avLst/>
          </a:prstGeom>
          <a:noFill/>
          <a:ln>
            <a:noFill/>
          </a:ln>
        </p:spPr>
      </p:pic>
      <p:sp>
        <p:nvSpPr>
          <p:cNvPr id="528" name="Google Shape;528;p12"/>
          <p:cNvSpPr txBox="1"/>
          <p:nvPr/>
        </p:nvSpPr>
        <p:spPr>
          <a:xfrm>
            <a:off x="4060220" y="3565485"/>
            <a:ext cx="8595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Switch</a:t>
            </a:r>
            <a:endParaRPr b="0" i="0" sz="1400" u="none" cap="none" strike="noStrike">
              <a:solidFill>
                <a:srgbClr val="000000"/>
              </a:solidFill>
              <a:latin typeface="Arial"/>
              <a:ea typeface="Arial"/>
              <a:cs typeface="Arial"/>
              <a:sym typeface="Arial"/>
            </a:endParaRPr>
          </a:p>
        </p:txBody>
      </p:sp>
      <p:sp>
        <p:nvSpPr>
          <p:cNvPr id="529" name="Google Shape;529;p12"/>
          <p:cNvSpPr/>
          <p:nvPr/>
        </p:nvSpPr>
        <p:spPr>
          <a:xfrm>
            <a:off x="6486760" y="2923603"/>
            <a:ext cx="4665919" cy="1001349"/>
          </a:xfrm>
          <a:prstGeom prst="round2DiagRect">
            <a:avLst>
              <a:gd fmla="val 16667" name="adj1"/>
              <a:gd fmla="val 16353"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30" name="Google Shape;530;p12"/>
          <p:cNvPicPr preferRelativeResize="0"/>
          <p:nvPr/>
        </p:nvPicPr>
        <p:blipFill rotWithShape="1">
          <a:blip r:embed="rId8">
            <a:alphaModFix/>
          </a:blip>
          <a:srcRect b="0" l="0" r="0" t="0"/>
          <a:stretch/>
        </p:blipFill>
        <p:spPr>
          <a:xfrm>
            <a:off x="7701196" y="3086508"/>
            <a:ext cx="548640" cy="548640"/>
          </a:xfrm>
          <a:prstGeom prst="rect">
            <a:avLst/>
          </a:prstGeom>
          <a:noFill/>
          <a:ln>
            <a:noFill/>
          </a:ln>
        </p:spPr>
      </p:pic>
      <p:sp>
        <p:nvSpPr>
          <p:cNvPr id="531" name="Google Shape;531;p12"/>
          <p:cNvSpPr txBox="1"/>
          <p:nvPr/>
        </p:nvSpPr>
        <p:spPr>
          <a:xfrm>
            <a:off x="6867315" y="3617989"/>
            <a:ext cx="230092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ELB</a:t>
            </a:r>
            <a:endParaRPr b="0" i="0" sz="1600" u="sng" cap="none" strike="noStrike">
              <a:solidFill>
                <a:schemeClr val="dk1"/>
              </a:solidFill>
              <a:latin typeface="Arial"/>
              <a:ea typeface="Arial"/>
              <a:cs typeface="Arial"/>
              <a:sym typeface="Arial"/>
            </a:endParaRPr>
          </a:p>
        </p:txBody>
      </p:sp>
      <p:pic>
        <p:nvPicPr>
          <p:cNvPr id="532" name="Google Shape;532;p12"/>
          <p:cNvPicPr preferRelativeResize="0"/>
          <p:nvPr/>
        </p:nvPicPr>
        <p:blipFill rotWithShape="1">
          <a:blip r:embed="rId9">
            <a:alphaModFix/>
          </a:blip>
          <a:srcRect b="0" l="0" r="0" t="0"/>
          <a:stretch/>
        </p:blipFill>
        <p:spPr>
          <a:xfrm>
            <a:off x="9466917" y="3115314"/>
            <a:ext cx="548640" cy="548640"/>
          </a:xfrm>
          <a:prstGeom prst="rect">
            <a:avLst/>
          </a:prstGeom>
          <a:noFill/>
          <a:ln>
            <a:noFill/>
          </a:ln>
        </p:spPr>
      </p:pic>
      <p:sp>
        <p:nvSpPr>
          <p:cNvPr id="533" name="Google Shape;533;p12"/>
          <p:cNvSpPr txBox="1"/>
          <p:nvPr/>
        </p:nvSpPr>
        <p:spPr>
          <a:xfrm>
            <a:off x="9029700" y="3637337"/>
            <a:ext cx="151670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Amazon VPC</a:t>
            </a:r>
            <a:endParaRPr b="0" i="0" sz="1400" u="none" cap="none" strike="noStrike">
              <a:solidFill>
                <a:srgbClr val="000000"/>
              </a:solidFill>
              <a:latin typeface="Arial"/>
              <a:ea typeface="Arial"/>
              <a:cs typeface="Arial"/>
              <a:sym typeface="Arial"/>
            </a:endParaRPr>
          </a:p>
        </p:txBody>
      </p:sp>
      <p:sp>
        <p:nvSpPr>
          <p:cNvPr id="534" name="Google Shape;534;p12"/>
          <p:cNvSpPr/>
          <p:nvPr/>
        </p:nvSpPr>
        <p:spPr>
          <a:xfrm>
            <a:off x="1125184" y="4010019"/>
            <a:ext cx="4665980" cy="1003950"/>
          </a:xfrm>
          <a:prstGeom prst="round2DiagRect">
            <a:avLst>
              <a:gd fmla="val 16667" name="adj1"/>
              <a:gd fmla="val 16326"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5" name="Google Shape;535;p12"/>
          <p:cNvSpPr txBox="1"/>
          <p:nvPr/>
        </p:nvSpPr>
        <p:spPr>
          <a:xfrm>
            <a:off x="2298984" y="4295061"/>
            <a:ext cx="1176179"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Servidores locais</a:t>
            </a:r>
            <a:endParaRPr b="0" i="0" sz="1600" u="none" cap="none" strike="noStrike">
              <a:solidFill>
                <a:schemeClr val="dk1"/>
              </a:solidFill>
              <a:latin typeface="Arial"/>
              <a:ea typeface="Arial"/>
              <a:cs typeface="Arial"/>
              <a:sym typeface="Arial"/>
            </a:endParaRPr>
          </a:p>
        </p:txBody>
      </p:sp>
      <p:sp>
        <p:nvSpPr>
          <p:cNvPr id="536" name="Google Shape;536;p12"/>
          <p:cNvSpPr/>
          <p:nvPr/>
        </p:nvSpPr>
        <p:spPr>
          <a:xfrm>
            <a:off x="6486760" y="4011320"/>
            <a:ext cx="4665919" cy="1001347"/>
          </a:xfrm>
          <a:prstGeom prst="round2DiagRect">
            <a:avLst>
              <a:gd fmla="val 16667" name="adj1"/>
              <a:gd fmla="val 17415"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37" name="Google Shape;537;p12"/>
          <p:cNvPicPr preferRelativeResize="0"/>
          <p:nvPr/>
        </p:nvPicPr>
        <p:blipFill rotWithShape="1">
          <a:blip r:embed="rId10">
            <a:alphaModFix/>
          </a:blip>
          <a:srcRect b="0" l="0" r="0" t="0"/>
          <a:stretch/>
        </p:blipFill>
        <p:spPr>
          <a:xfrm>
            <a:off x="7431253" y="4063324"/>
            <a:ext cx="548640" cy="548640"/>
          </a:xfrm>
          <a:prstGeom prst="rect">
            <a:avLst/>
          </a:prstGeom>
          <a:noFill/>
          <a:ln>
            <a:noFill/>
          </a:ln>
        </p:spPr>
      </p:pic>
      <p:sp>
        <p:nvSpPr>
          <p:cNvPr id="538" name="Google Shape;538;p12"/>
          <p:cNvSpPr txBox="1"/>
          <p:nvPr/>
        </p:nvSpPr>
        <p:spPr>
          <a:xfrm>
            <a:off x="7421066" y="4615501"/>
            <a:ext cx="5704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AMI</a:t>
            </a:r>
            <a:endParaRPr b="0" i="0" sz="1400" u="none" cap="none" strike="noStrike">
              <a:solidFill>
                <a:srgbClr val="000000"/>
              </a:solidFill>
              <a:latin typeface="Arial"/>
              <a:ea typeface="Arial"/>
              <a:cs typeface="Arial"/>
              <a:sym typeface="Arial"/>
            </a:endParaRPr>
          </a:p>
        </p:txBody>
      </p:sp>
      <p:sp>
        <p:nvSpPr>
          <p:cNvPr id="539" name="Google Shape;539;p12"/>
          <p:cNvSpPr/>
          <p:nvPr/>
        </p:nvSpPr>
        <p:spPr>
          <a:xfrm>
            <a:off x="8341897" y="4289376"/>
            <a:ext cx="914400" cy="504767"/>
          </a:xfrm>
          <a:prstGeom prst="rightArrow">
            <a:avLst>
              <a:gd fmla="val 71256" name="adj1"/>
              <a:gd fmla="val 50000" name="adj2"/>
            </a:avLst>
          </a:prstGeom>
          <a:gradFill>
            <a:gsLst>
              <a:gs pos="0">
                <a:srgbClr val="FD9407">
                  <a:alpha val="4313"/>
                </a:srgbClr>
              </a:gs>
              <a:gs pos="100000">
                <a:srgbClr val="FF9900">
                  <a:alpha val="50588"/>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40" name="Google Shape;540;p12"/>
          <p:cNvPicPr preferRelativeResize="0"/>
          <p:nvPr/>
        </p:nvPicPr>
        <p:blipFill rotWithShape="1">
          <a:blip r:embed="rId11">
            <a:alphaModFix/>
          </a:blip>
          <a:srcRect b="0" l="0" r="0" t="0"/>
          <a:stretch/>
        </p:blipFill>
        <p:spPr>
          <a:xfrm>
            <a:off x="9821364" y="4101424"/>
            <a:ext cx="548640" cy="548640"/>
          </a:xfrm>
          <a:prstGeom prst="rect">
            <a:avLst/>
          </a:prstGeom>
          <a:noFill/>
          <a:ln>
            <a:noFill/>
          </a:ln>
        </p:spPr>
      </p:pic>
      <p:sp>
        <p:nvSpPr>
          <p:cNvPr id="541" name="Google Shape;541;p12"/>
          <p:cNvSpPr txBox="1"/>
          <p:nvPr/>
        </p:nvSpPr>
        <p:spPr>
          <a:xfrm>
            <a:off x="9412966" y="4593728"/>
            <a:ext cx="167800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Amazon EC2</a:t>
            </a:r>
            <a:endParaRPr b="0" i="0" sz="1400" u="none" cap="none" strike="noStrike">
              <a:solidFill>
                <a:srgbClr val="000000"/>
              </a:solidFill>
              <a:latin typeface="Arial"/>
              <a:ea typeface="Arial"/>
              <a:cs typeface="Arial"/>
              <a:sym typeface="Arial"/>
            </a:endParaRPr>
          </a:p>
        </p:txBody>
      </p:sp>
      <p:sp>
        <p:nvSpPr>
          <p:cNvPr id="542" name="Google Shape;542;p12"/>
          <p:cNvSpPr/>
          <p:nvPr/>
        </p:nvSpPr>
        <p:spPr>
          <a:xfrm>
            <a:off x="1125184" y="5094001"/>
            <a:ext cx="4665980" cy="1055298"/>
          </a:xfrm>
          <a:prstGeom prst="round2DiagRect">
            <a:avLst>
              <a:gd fmla="val 16667" name="adj1"/>
              <a:gd fmla="val 16326"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3" name="Google Shape;543;p12"/>
          <p:cNvSpPr/>
          <p:nvPr/>
        </p:nvSpPr>
        <p:spPr>
          <a:xfrm>
            <a:off x="4184077" y="5418058"/>
            <a:ext cx="993779" cy="378556"/>
          </a:xfrm>
          <a:prstGeom prst="rect">
            <a:avLst/>
          </a:prstGeom>
          <a:gradFill>
            <a:gsLst>
              <a:gs pos="0">
                <a:srgbClr val="537393"/>
              </a:gs>
              <a:gs pos="35001">
                <a:srgbClr val="96ADC4"/>
              </a:gs>
              <a:gs pos="100000">
                <a:srgbClr val="D2DCE6"/>
              </a:gs>
            </a:gsLst>
            <a:lin ang="16200000" scaled="0"/>
          </a:gradFill>
          <a:ln cap="flat" cmpd="sng" w="9525">
            <a:solidFill>
              <a:srgbClr val="304356"/>
            </a:solidFill>
            <a:prstDash val="solid"/>
            <a:miter lim="800000"/>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304356"/>
                </a:solidFill>
                <a:latin typeface="Arial"/>
                <a:ea typeface="Arial"/>
                <a:cs typeface="Arial"/>
                <a:sym typeface="Arial"/>
              </a:rPr>
              <a:t>RDBMS</a:t>
            </a:r>
            <a:endParaRPr b="0" i="0" sz="1400" u="none" cap="none" strike="noStrike">
              <a:solidFill>
                <a:srgbClr val="000000"/>
              </a:solidFill>
              <a:latin typeface="Arial"/>
              <a:ea typeface="Arial"/>
              <a:cs typeface="Arial"/>
              <a:sym typeface="Arial"/>
            </a:endParaRPr>
          </a:p>
        </p:txBody>
      </p:sp>
      <p:sp>
        <p:nvSpPr>
          <p:cNvPr id="544" name="Google Shape;544;p12"/>
          <p:cNvSpPr/>
          <p:nvPr/>
        </p:nvSpPr>
        <p:spPr>
          <a:xfrm>
            <a:off x="6486699" y="5094001"/>
            <a:ext cx="4665980" cy="1055298"/>
          </a:xfrm>
          <a:prstGeom prst="round2DiagRect">
            <a:avLst>
              <a:gd fmla="val 16667" name="adj1"/>
              <a:gd fmla="val 16326"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45" name="Google Shape;545;p12"/>
          <p:cNvPicPr preferRelativeResize="0"/>
          <p:nvPr/>
        </p:nvPicPr>
        <p:blipFill rotWithShape="1">
          <a:blip r:embed="rId12">
            <a:alphaModFix/>
          </a:blip>
          <a:srcRect b="0" l="0" r="0" t="0"/>
          <a:stretch/>
        </p:blipFill>
        <p:spPr>
          <a:xfrm>
            <a:off x="8124987" y="5111372"/>
            <a:ext cx="548640" cy="548640"/>
          </a:xfrm>
          <a:prstGeom prst="rect">
            <a:avLst/>
          </a:prstGeom>
          <a:noFill/>
          <a:ln>
            <a:noFill/>
          </a:ln>
        </p:spPr>
      </p:pic>
      <p:pic>
        <p:nvPicPr>
          <p:cNvPr id="546" name="Google Shape;546;p12"/>
          <p:cNvPicPr preferRelativeResize="0"/>
          <p:nvPr/>
        </p:nvPicPr>
        <p:blipFill rotWithShape="1">
          <a:blip r:embed="rId13">
            <a:alphaModFix/>
          </a:blip>
          <a:srcRect b="0" l="0" r="0" t="0"/>
          <a:stretch/>
        </p:blipFill>
        <p:spPr>
          <a:xfrm>
            <a:off x="9241311" y="5125069"/>
            <a:ext cx="548640" cy="548640"/>
          </a:xfrm>
          <a:prstGeom prst="rect">
            <a:avLst/>
          </a:prstGeom>
          <a:noFill/>
          <a:ln>
            <a:noFill/>
          </a:ln>
        </p:spPr>
      </p:pic>
      <p:pic>
        <p:nvPicPr>
          <p:cNvPr id="547" name="Google Shape;547;p12"/>
          <p:cNvPicPr preferRelativeResize="0"/>
          <p:nvPr/>
        </p:nvPicPr>
        <p:blipFill rotWithShape="1">
          <a:blip r:embed="rId14">
            <a:alphaModFix/>
          </a:blip>
          <a:srcRect b="0" l="0" r="0" t="0"/>
          <a:stretch/>
        </p:blipFill>
        <p:spPr>
          <a:xfrm>
            <a:off x="10309287" y="5111372"/>
            <a:ext cx="548640" cy="548640"/>
          </a:xfrm>
          <a:prstGeom prst="rect">
            <a:avLst/>
          </a:prstGeom>
          <a:noFill/>
          <a:ln>
            <a:noFill/>
          </a:ln>
        </p:spPr>
      </p:pic>
      <p:sp>
        <p:nvSpPr>
          <p:cNvPr id="548" name="Google Shape;548;p12"/>
          <p:cNvSpPr/>
          <p:nvPr/>
        </p:nvSpPr>
        <p:spPr>
          <a:xfrm>
            <a:off x="5177857" y="2074027"/>
            <a:ext cx="1888202" cy="572991"/>
          </a:xfrm>
          <a:prstGeom prst="leftRightArrow">
            <a:avLst>
              <a:gd fmla="val 69609"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Segurança</a:t>
            </a:r>
            <a:endParaRPr b="0" i="0" sz="1400" u="none" cap="none" strike="noStrike">
              <a:solidFill>
                <a:srgbClr val="000000"/>
              </a:solidFill>
              <a:latin typeface="Arial"/>
              <a:ea typeface="Arial"/>
              <a:cs typeface="Arial"/>
              <a:sym typeface="Arial"/>
            </a:endParaRPr>
          </a:p>
        </p:txBody>
      </p:sp>
      <p:sp>
        <p:nvSpPr>
          <p:cNvPr id="549" name="Google Shape;549;p12"/>
          <p:cNvSpPr/>
          <p:nvPr/>
        </p:nvSpPr>
        <p:spPr>
          <a:xfrm>
            <a:off x="5177857" y="3136480"/>
            <a:ext cx="1888202" cy="572991"/>
          </a:xfrm>
          <a:prstGeom prst="leftRightArrow">
            <a:avLst>
              <a:gd fmla="val 69609"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Redes</a:t>
            </a:r>
            <a:endParaRPr b="0" i="0" sz="1400" u="none" cap="none" strike="noStrike">
              <a:solidFill>
                <a:srgbClr val="000000"/>
              </a:solidFill>
              <a:latin typeface="Arial"/>
              <a:ea typeface="Arial"/>
              <a:cs typeface="Arial"/>
              <a:sym typeface="Arial"/>
            </a:endParaRPr>
          </a:p>
        </p:txBody>
      </p:sp>
      <p:sp>
        <p:nvSpPr>
          <p:cNvPr id="550" name="Google Shape;550;p12"/>
          <p:cNvSpPr/>
          <p:nvPr/>
        </p:nvSpPr>
        <p:spPr>
          <a:xfrm>
            <a:off x="5177857" y="4221152"/>
            <a:ext cx="1888202" cy="572991"/>
          </a:xfrm>
          <a:prstGeom prst="leftRightArrow">
            <a:avLst>
              <a:gd fmla="val 69609"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Computação</a:t>
            </a:r>
            <a:endParaRPr b="0" i="0" sz="1400" u="none" cap="none" strike="noStrike">
              <a:solidFill>
                <a:srgbClr val="000000"/>
              </a:solidFill>
              <a:latin typeface="Arial"/>
              <a:ea typeface="Arial"/>
              <a:cs typeface="Arial"/>
              <a:sym typeface="Arial"/>
            </a:endParaRPr>
          </a:p>
        </p:txBody>
      </p:sp>
      <p:sp>
        <p:nvSpPr>
          <p:cNvPr id="551" name="Google Shape;551;p12"/>
          <p:cNvSpPr/>
          <p:nvPr/>
        </p:nvSpPr>
        <p:spPr>
          <a:xfrm>
            <a:off x="5194861" y="5222499"/>
            <a:ext cx="1992008" cy="783356"/>
          </a:xfrm>
          <a:prstGeom prst="leftRightArrow">
            <a:avLst>
              <a:gd fmla="val 76592" name="adj1"/>
              <a:gd fmla="val 34674"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Armazenamento e banco de dados </a:t>
            </a:r>
            <a:endParaRPr b="0" i="0" sz="1400" u="none" cap="none" strike="noStrike">
              <a:solidFill>
                <a:schemeClr val="dk1"/>
              </a:solidFill>
              <a:latin typeface="Arial"/>
              <a:ea typeface="Arial"/>
              <a:cs typeface="Arial"/>
              <a:sym typeface="Arial"/>
            </a:endParaRPr>
          </a:p>
        </p:txBody>
      </p:sp>
      <p:sp>
        <p:nvSpPr>
          <p:cNvPr id="552" name="Google Shape;552;p12"/>
          <p:cNvSpPr txBox="1"/>
          <p:nvPr/>
        </p:nvSpPr>
        <p:spPr>
          <a:xfrm>
            <a:off x="6638498" y="5564524"/>
            <a:ext cx="130714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Amazon EBS</a:t>
            </a:r>
            <a:endParaRPr b="0" i="0" sz="1400" u="none" cap="none" strike="noStrike">
              <a:solidFill>
                <a:srgbClr val="000000"/>
              </a:solidFill>
              <a:latin typeface="Arial"/>
              <a:ea typeface="Arial"/>
              <a:cs typeface="Arial"/>
              <a:sym typeface="Arial"/>
            </a:endParaRPr>
          </a:p>
        </p:txBody>
      </p:sp>
      <p:sp>
        <p:nvSpPr>
          <p:cNvPr id="553" name="Google Shape;553;p12"/>
          <p:cNvSpPr txBox="1"/>
          <p:nvPr/>
        </p:nvSpPr>
        <p:spPr>
          <a:xfrm>
            <a:off x="7745734" y="5572329"/>
            <a:ext cx="130714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Amazon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EFS</a:t>
            </a:r>
            <a:endParaRPr b="0" i="0" sz="1400" u="none" cap="none" strike="noStrike">
              <a:solidFill>
                <a:srgbClr val="000000"/>
              </a:solidFill>
              <a:latin typeface="Arial"/>
              <a:ea typeface="Arial"/>
              <a:cs typeface="Arial"/>
              <a:sym typeface="Arial"/>
            </a:endParaRPr>
          </a:p>
        </p:txBody>
      </p:sp>
      <p:sp>
        <p:nvSpPr>
          <p:cNvPr id="554" name="Google Shape;554;p12"/>
          <p:cNvSpPr txBox="1"/>
          <p:nvPr/>
        </p:nvSpPr>
        <p:spPr>
          <a:xfrm>
            <a:off x="8710241" y="5600659"/>
            <a:ext cx="154219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Amazon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S3</a:t>
            </a:r>
            <a:endParaRPr b="0" i="0" sz="1400" u="none" cap="none" strike="noStrike">
              <a:solidFill>
                <a:srgbClr val="000000"/>
              </a:solidFill>
              <a:latin typeface="Arial"/>
              <a:ea typeface="Arial"/>
              <a:cs typeface="Arial"/>
              <a:sym typeface="Arial"/>
            </a:endParaRPr>
          </a:p>
        </p:txBody>
      </p:sp>
      <p:sp>
        <p:nvSpPr>
          <p:cNvPr id="555" name="Google Shape;555;p12"/>
          <p:cNvSpPr txBox="1"/>
          <p:nvPr/>
        </p:nvSpPr>
        <p:spPr>
          <a:xfrm>
            <a:off x="9913340" y="5600659"/>
            <a:ext cx="130714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Amazon RDS</a:t>
            </a:r>
            <a:endParaRPr b="0" i="0" sz="1400" u="none" cap="none" strike="noStrike">
              <a:solidFill>
                <a:srgbClr val="000000"/>
              </a:solidFill>
              <a:latin typeface="Arial"/>
              <a:ea typeface="Arial"/>
              <a:cs typeface="Arial"/>
              <a:sym typeface="Arial"/>
            </a:endParaRPr>
          </a:p>
        </p:txBody>
      </p:sp>
      <p:sp>
        <p:nvSpPr>
          <p:cNvPr id="556" name="Google Shape;556;p12"/>
          <p:cNvSpPr/>
          <p:nvPr/>
        </p:nvSpPr>
        <p:spPr>
          <a:xfrm>
            <a:off x="6769564" y="1972935"/>
            <a:ext cx="1371600" cy="731520"/>
          </a:xfrm>
          <a:prstGeom prst="rect">
            <a:avLst/>
          </a:prstGeom>
          <a:noFill/>
          <a:ln cap="flat" cmpd="sng" w="12700">
            <a:solidFill>
              <a:srgbClr val="DF3312"/>
            </a:solidFill>
            <a:prstDash val="solid"/>
            <a:miter lim="800000"/>
            <a:headEnd len="sm" w="sm" type="none"/>
            <a:tailEnd len="sm" w="sm" type="none"/>
          </a:ln>
        </p:spPr>
        <p:txBody>
          <a:bodyPr anchorCtr="1" anchor="ctr" bIns="45700" lIns="91425" spcFirstLastPara="1" rIns="91425" wrap="square" tIns="91425">
            <a:noAutofit/>
          </a:bodyPr>
          <a:lstStyle/>
          <a:p>
            <a:pPr indent="0" lvl="0" marL="0" marR="0" rtl="0" algn="ctr">
              <a:lnSpc>
                <a:spcPct val="100000"/>
              </a:lnSpc>
              <a:spcBef>
                <a:spcPts val="0"/>
              </a:spcBef>
              <a:spcAft>
                <a:spcPts val="0"/>
              </a:spcAft>
              <a:buClr>
                <a:srgbClr val="DF3312"/>
              </a:buClr>
              <a:buSzPts val="1400"/>
              <a:buFont typeface="Arial"/>
              <a:buNone/>
            </a:pPr>
            <a:r>
              <a:rPr b="0" i="0" lang="pt-BR" sz="1400" u="none" cap="none" strike="noStrike">
                <a:solidFill>
                  <a:srgbClr val="DF3312"/>
                </a:solidFill>
                <a:latin typeface="Arial"/>
                <a:ea typeface="Arial"/>
                <a:cs typeface="Arial"/>
                <a:sym typeface="Arial"/>
              </a:rPr>
              <a:t>Grupos </a:t>
            </a:r>
            <a:br>
              <a:rPr b="0" i="0" lang="pt-BR" sz="1400" u="none" cap="none" strike="noStrike">
                <a:solidFill>
                  <a:srgbClr val="DF3312"/>
                </a:solidFill>
                <a:latin typeface="Arial"/>
                <a:ea typeface="Arial"/>
                <a:cs typeface="Arial"/>
                <a:sym typeface="Arial"/>
              </a:rPr>
            </a:br>
            <a:r>
              <a:rPr b="0" i="0" lang="pt-BR" sz="1400" u="none" cap="none" strike="noStrike">
                <a:solidFill>
                  <a:srgbClr val="DF3312"/>
                </a:solidFill>
                <a:latin typeface="Arial"/>
                <a:ea typeface="Arial"/>
                <a:cs typeface="Arial"/>
                <a:sym typeface="Arial"/>
              </a:rPr>
              <a:t>de segurança</a:t>
            </a:r>
            <a:endParaRPr b="0" i="0" sz="1400" u="none" cap="none" strike="noStrike">
              <a:solidFill>
                <a:srgbClr val="000000"/>
              </a:solidFill>
              <a:latin typeface="Arial"/>
              <a:ea typeface="Arial"/>
              <a:cs typeface="Arial"/>
              <a:sym typeface="Arial"/>
            </a:endParaRPr>
          </a:p>
        </p:txBody>
      </p:sp>
      <p:pic>
        <p:nvPicPr>
          <p:cNvPr id="557" name="Google Shape;557;p12"/>
          <p:cNvPicPr preferRelativeResize="0"/>
          <p:nvPr/>
        </p:nvPicPr>
        <p:blipFill rotWithShape="1">
          <a:blip r:embed="rId15">
            <a:alphaModFix/>
          </a:blip>
          <a:srcRect b="0" l="0" r="0" t="0"/>
          <a:stretch/>
        </p:blipFill>
        <p:spPr>
          <a:xfrm>
            <a:off x="3534427" y="4072306"/>
            <a:ext cx="693446" cy="693446"/>
          </a:xfrm>
          <a:prstGeom prst="rect">
            <a:avLst/>
          </a:prstGeom>
          <a:noFill/>
          <a:ln>
            <a:noFill/>
          </a:ln>
        </p:spPr>
      </p:pic>
      <p:pic>
        <p:nvPicPr>
          <p:cNvPr id="558" name="Google Shape;558;p12"/>
          <p:cNvPicPr preferRelativeResize="0"/>
          <p:nvPr/>
        </p:nvPicPr>
        <p:blipFill rotWithShape="1">
          <a:blip r:embed="rId16">
            <a:alphaModFix/>
          </a:blip>
          <a:srcRect b="0" l="0" r="0" t="0"/>
          <a:stretch/>
        </p:blipFill>
        <p:spPr>
          <a:xfrm>
            <a:off x="3939073" y="4135564"/>
            <a:ext cx="693446" cy="693446"/>
          </a:xfrm>
          <a:prstGeom prst="rect">
            <a:avLst/>
          </a:prstGeom>
          <a:noFill/>
          <a:ln>
            <a:noFill/>
          </a:ln>
        </p:spPr>
      </p:pic>
      <p:pic>
        <p:nvPicPr>
          <p:cNvPr id="559" name="Google Shape;559;p12"/>
          <p:cNvPicPr preferRelativeResize="0"/>
          <p:nvPr/>
        </p:nvPicPr>
        <p:blipFill rotWithShape="1">
          <a:blip r:embed="rId17">
            <a:alphaModFix/>
          </a:blip>
          <a:srcRect b="0" l="0" r="0" t="0"/>
          <a:stretch/>
        </p:blipFill>
        <p:spPr>
          <a:xfrm>
            <a:off x="4358888" y="4224706"/>
            <a:ext cx="693446" cy="693446"/>
          </a:xfrm>
          <a:prstGeom prst="rect">
            <a:avLst/>
          </a:prstGeom>
          <a:noFill/>
          <a:ln>
            <a:noFill/>
          </a:ln>
        </p:spPr>
      </p:pic>
      <p:pic>
        <p:nvPicPr>
          <p:cNvPr id="560" name="Google Shape;560;p12"/>
          <p:cNvPicPr preferRelativeResize="0"/>
          <p:nvPr/>
        </p:nvPicPr>
        <p:blipFill rotWithShape="1">
          <a:blip r:embed="rId18">
            <a:alphaModFix/>
          </a:blip>
          <a:srcRect b="0" l="0" r="0" t="0"/>
          <a:stretch/>
        </p:blipFill>
        <p:spPr>
          <a:xfrm>
            <a:off x="1631692" y="3115314"/>
            <a:ext cx="469900" cy="469900"/>
          </a:xfrm>
          <a:prstGeom prst="rect">
            <a:avLst/>
          </a:prstGeom>
          <a:noFill/>
          <a:ln>
            <a:noFill/>
          </a:ln>
        </p:spPr>
      </p:pic>
      <p:pic>
        <p:nvPicPr>
          <p:cNvPr id="561" name="Google Shape;561;p12"/>
          <p:cNvPicPr preferRelativeResize="0"/>
          <p:nvPr/>
        </p:nvPicPr>
        <p:blipFill rotWithShape="1">
          <a:blip r:embed="rId19">
            <a:alphaModFix/>
          </a:blip>
          <a:srcRect b="0" l="0" r="0" t="0"/>
          <a:stretch/>
        </p:blipFill>
        <p:spPr>
          <a:xfrm>
            <a:off x="4123938" y="1994701"/>
            <a:ext cx="469900" cy="469900"/>
          </a:xfrm>
          <a:prstGeom prst="rect">
            <a:avLst/>
          </a:prstGeom>
          <a:noFill/>
          <a:ln>
            <a:noFill/>
          </a:ln>
        </p:spPr>
      </p:pic>
      <p:pic>
        <p:nvPicPr>
          <p:cNvPr id="562" name="Google Shape;562;p12"/>
          <p:cNvPicPr preferRelativeResize="0"/>
          <p:nvPr/>
        </p:nvPicPr>
        <p:blipFill rotWithShape="1">
          <a:blip r:embed="rId20">
            <a:alphaModFix/>
          </a:blip>
          <a:srcRect b="0" l="0" r="0" t="0"/>
          <a:stretch/>
        </p:blipFill>
        <p:spPr>
          <a:xfrm>
            <a:off x="8889694" y="2012992"/>
            <a:ext cx="469900" cy="469900"/>
          </a:xfrm>
          <a:prstGeom prst="rect">
            <a:avLst/>
          </a:prstGeom>
          <a:noFill/>
          <a:ln>
            <a:noFill/>
          </a:ln>
        </p:spPr>
      </p:pic>
      <p:grpSp>
        <p:nvGrpSpPr>
          <p:cNvPr id="563" name="Google Shape;563;p12"/>
          <p:cNvGrpSpPr/>
          <p:nvPr/>
        </p:nvGrpSpPr>
        <p:grpSpPr>
          <a:xfrm>
            <a:off x="1428087" y="5337246"/>
            <a:ext cx="758046" cy="679912"/>
            <a:chOff x="1428087" y="5260736"/>
            <a:chExt cx="758046" cy="679912"/>
          </a:xfrm>
        </p:grpSpPr>
        <p:pic>
          <p:nvPicPr>
            <p:cNvPr id="564" name="Google Shape;564;p12"/>
            <p:cNvPicPr preferRelativeResize="0"/>
            <p:nvPr/>
          </p:nvPicPr>
          <p:blipFill rotWithShape="1">
            <a:blip r:embed="rId21">
              <a:alphaModFix/>
            </a:blip>
            <a:srcRect b="0" l="0" r="0" t="0"/>
            <a:stretch/>
          </p:blipFill>
          <p:spPr>
            <a:xfrm>
              <a:off x="1428087" y="5260736"/>
              <a:ext cx="758046" cy="679912"/>
            </a:xfrm>
            <a:prstGeom prst="rect">
              <a:avLst/>
            </a:prstGeom>
            <a:noFill/>
            <a:ln>
              <a:noFill/>
            </a:ln>
          </p:spPr>
        </p:pic>
        <p:sp>
          <p:nvSpPr>
            <p:cNvPr id="565" name="Google Shape;565;p12"/>
            <p:cNvSpPr txBox="1"/>
            <p:nvPr/>
          </p:nvSpPr>
          <p:spPr>
            <a:xfrm>
              <a:off x="1514328" y="5431415"/>
              <a:ext cx="62224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DAS</a:t>
              </a:r>
              <a:endParaRPr b="0" i="0" sz="1400" u="none" cap="none" strike="noStrike">
                <a:solidFill>
                  <a:srgbClr val="000000"/>
                </a:solidFill>
                <a:latin typeface="Arial"/>
                <a:ea typeface="Arial"/>
                <a:cs typeface="Arial"/>
                <a:sym typeface="Arial"/>
              </a:endParaRPr>
            </a:p>
          </p:txBody>
        </p:sp>
      </p:grpSp>
      <p:grpSp>
        <p:nvGrpSpPr>
          <p:cNvPr id="566" name="Google Shape;566;p12"/>
          <p:cNvGrpSpPr/>
          <p:nvPr/>
        </p:nvGrpSpPr>
        <p:grpSpPr>
          <a:xfrm>
            <a:off x="2393184" y="5337246"/>
            <a:ext cx="785405" cy="679912"/>
            <a:chOff x="2099576" y="5293948"/>
            <a:chExt cx="785405" cy="679912"/>
          </a:xfrm>
        </p:grpSpPr>
        <p:pic>
          <p:nvPicPr>
            <p:cNvPr id="567" name="Google Shape;567;p12"/>
            <p:cNvPicPr preferRelativeResize="0"/>
            <p:nvPr/>
          </p:nvPicPr>
          <p:blipFill rotWithShape="1">
            <a:blip r:embed="rId22">
              <a:alphaModFix/>
            </a:blip>
            <a:srcRect b="0" l="0" r="0" t="0"/>
            <a:stretch/>
          </p:blipFill>
          <p:spPr>
            <a:xfrm>
              <a:off x="2099576" y="5293948"/>
              <a:ext cx="785405" cy="679912"/>
            </a:xfrm>
            <a:prstGeom prst="rect">
              <a:avLst/>
            </a:prstGeom>
            <a:noFill/>
            <a:ln>
              <a:noFill/>
            </a:ln>
          </p:spPr>
        </p:pic>
        <p:sp>
          <p:nvSpPr>
            <p:cNvPr id="568" name="Google Shape;568;p12"/>
            <p:cNvSpPr txBox="1"/>
            <p:nvPr/>
          </p:nvSpPr>
          <p:spPr>
            <a:xfrm>
              <a:off x="2173890" y="5464627"/>
              <a:ext cx="67034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SAN</a:t>
              </a:r>
              <a:endParaRPr b="0" i="0" sz="1400" u="none" cap="none" strike="noStrike">
                <a:solidFill>
                  <a:srgbClr val="000000"/>
                </a:solidFill>
                <a:latin typeface="Arial"/>
                <a:ea typeface="Arial"/>
                <a:cs typeface="Arial"/>
                <a:sym typeface="Arial"/>
              </a:endParaRPr>
            </a:p>
          </p:txBody>
        </p:sp>
      </p:grpSp>
      <p:grpSp>
        <p:nvGrpSpPr>
          <p:cNvPr id="569" name="Google Shape;569;p12"/>
          <p:cNvGrpSpPr/>
          <p:nvPr/>
        </p:nvGrpSpPr>
        <p:grpSpPr>
          <a:xfrm>
            <a:off x="3358282" y="5198571"/>
            <a:ext cx="757989" cy="818587"/>
            <a:chOff x="3358282" y="5198571"/>
            <a:chExt cx="757989" cy="818587"/>
          </a:xfrm>
        </p:grpSpPr>
        <p:grpSp>
          <p:nvGrpSpPr>
            <p:cNvPr id="570" name="Google Shape;570;p12"/>
            <p:cNvGrpSpPr/>
            <p:nvPr/>
          </p:nvGrpSpPr>
          <p:grpSpPr>
            <a:xfrm>
              <a:off x="3572260" y="5198571"/>
              <a:ext cx="251959" cy="219487"/>
              <a:chOff x="3555015" y="5198571"/>
              <a:chExt cx="251959" cy="219487"/>
            </a:xfrm>
          </p:grpSpPr>
          <p:sp>
            <p:nvSpPr>
              <p:cNvPr id="571" name="Google Shape;571;p12"/>
              <p:cNvSpPr/>
              <p:nvPr/>
            </p:nvSpPr>
            <p:spPr>
              <a:xfrm>
                <a:off x="3636926" y="5198571"/>
                <a:ext cx="96677" cy="80812"/>
              </a:xfrm>
              <a:prstGeom prst="rect">
                <a:avLst/>
              </a:prstGeom>
              <a:solidFill>
                <a:srgbClr val="30435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2" name="Google Shape;572;p12"/>
              <p:cNvSpPr/>
              <p:nvPr/>
            </p:nvSpPr>
            <p:spPr>
              <a:xfrm>
                <a:off x="3555015" y="5337246"/>
                <a:ext cx="96677" cy="80812"/>
              </a:xfrm>
              <a:prstGeom prst="rect">
                <a:avLst/>
              </a:prstGeom>
              <a:solidFill>
                <a:srgbClr val="30435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3" name="Google Shape;573;p12"/>
              <p:cNvSpPr/>
              <p:nvPr/>
            </p:nvSpPr>
            <p:spPr>
              <a:xfrm>
                <a:off x="3710297" y="5337246"/>
                <a:ext cx="96677" cy="80812"/>
              </a:xfrm>
              <a:prstGeom prst="rect">
                <a:avLst/>
              </a:prstGeom>
              <a:solidFill>
                <a:srgbClr val="30435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74" name="Google Shape;574;p12"/>
              <p:cNvCxnSpPr/>
              <p:nvPr/>
            </p:nvCxnSpPr>
            <p:spPr>
              <a:xfrm flipH="1">
                <a:off x="3684365" y="5279383"/>
                <a:ext cx="900" cy="33300"/>
              </a:xfrm>
              <a:prstGeom prst="straightConnector1">
                <a:avLst/>
              </a:prstGeom>
              <a:noFill/>
              <a:ln cap="flat" cmpd="sng" w="9525">
                <a:solidFill>
                  <a:srgbClr val="304356"/>
                </a:solidFill>
                <a:prstDash val="solid"/>
                <a:miter lim="800000"/>
                <a:headEnd len="sm" w="sm" type="none"/>
                <a:tailEnd len="sm" w="sm" type="none"/>
              </a:ln>
            </p:spPr>
          </p:cxnSp>
          <p:cxnSp>
            <p:nvCxnSpPr>
              <p:cNvPr id="575" name="Google Shape;575;p12"/>
              <p:cNvCxnSpPr/>
              <p:nvPr/>
            </p:nvCxnSpPr>
            <p:spPr>
              <a:xfrm>
                <a:off x="3600915" y="5308002"/>
                <a:ext cx="159544" cy="0"/>
              </a:xfrm>
              <a:prstGeom prst="straightConnector1">
                <a:avLst/>
              </a:prstGeom>
              <a:noFill/>
              <a:ln cap="flat" cmpd="sng" w="9525">
                <a:solidFill>
                  <a:srgbClr val="304356"/>
                </a:solidFill>
                <a:prstDash val="solid"/>
                <a:miter lim="800000"/>
                <a:headEnd len="sm" w="sm" type="none"/>
                <a:tailEnd len="sm" w="sm" type="none"/>
              </a:ln>
            </p:spPr>
          </p:cxnSp>
          <p:cxnSp>
            <p:nvCxnSpPr>
              <p:cNvPr id="576" name="Google Shape;576;p12"/>
              <p:cNvCxnSpPr>
                <a:stCxn id="572" idx="0"/>
              </p:cNvCxnSpPr>
              <p:nvPr/>
            </p:nvCxnSpPr>
            <p:spPr>
              <a:xfrm rot="10800000">
                <a:off x="3603353" y="5308146"/>
                <a:ext cx="0" cy="29100"/>
              </a:xfrm>
              <a:prstGeom prst="straightConnector1">
                <a:avLst/>
              </a:prstGeom>
              <a:noFill/>
              <a:ln cap="flat" cmpd="sng" w="9525">
                <a:solidFill>
                  <a:srgbClr val="304356"/>
                </a:solidFill>
                <a:prstDash val="solid"/>
                <a:miter lim="800000"/>
                <a:headEnd len="sm" w="sm" type="none"/>
                <a:tailEnd len="sm" w="sm" type="none"/>
              </a:ln>
            </p:spPr>
          </p:cxnSp>
          <p:cxnSp>
            <p:nvCxnSpPr>
              <p:cNvPr id="577" name="Google Shape;577;p12"/>
              <p:cNvCxnSpPr>
                <a:stCxn id="573" idx="0"/>
              </p:cNvCxnSpPr>
              <p:nvPr/>
            </p:nvCxnSpPr>
            <p:spPr>
              <a:xfrm rot="10800000">
                <a:off x="3758035" y="5308146"/>
                <a:ext cx="600" cy="29100"/>
              </a:xfrm>
              <a:prstGeom prst="straightConnector1">
                <a:avLst/>
              </a:prstGeom>
              <a:noFill/>
              <a:ln cap="flat" cmpd="sng" w="9525">
                <a:solidFill>
                  <a:srgbClr val="304356"/>
                </a:solidFill>
                <a:prstDash val="solid"/>
                <a:miter lim="800000"/>
                <a:headEnd len="sm" w="sm" type="none"/>
                <a:tailEnd len="sm" w="sm" type="none"/>
              </a:ln>
            </p:spPr>
          </p:cxnSp>
        </p:grpSp>
        <p:grpSp>
          <p:nvGrpSpPr>
            <p:cNvPr id="578" name="Google Shape;578;p12"/>
            <p:cNvGrpSpPr/>
            <p:nvPr/>
          </p:nvGrpSpPr>
          <p:grpSpPr>
            <a:xfrm>
              <a:off x="3358282" y="5337246"/>
              <a:ext cx="757989" cy="679912"/>
              <a:chOff x="3358282" y="5337246"/>
              <a:chExt cx="757989" cy="679912"/>
            </a:xfrm>
          </p:grpSpPr>
          <p:pic>
            <p:nvPicPr>
              <p:cNvPr id="579" name="Google Shape;579;p12"/>
              <p:cNvPicPr preferRelativeResize="0"/>
              <p:nvPr/>
            </p:nvPicPr>
            <p:blipFill rotWithShape="1">
              <a:blip r:embed="rId23">
                <a:alphaModFix/>
              </a:blip>
              <a:srcRect b="0" l="0" r="0" t="0"/>
              <a:stretch/>
            </p:blipFill>
            <p:spPr>
              <a:xfrm>
                <a:off x="3358282" y="5337246"/>
                <a:ext cx="757989" cy="679912"/>
              </a:xfrm>
              <a:prstGeom prst="rect">
                <a:avLst/>
              </a:prstGeom>
              <a:noFill/>
              <a:ln>
                <a:noFill/>
              </a:ln>
            </p:spPr>
          </p:pic>
          <p:sp>
            <p:nvSpPr>
              <p:cNvPr id="580" name="Google Shape;580;p12"/>
              <p:cNvSpPr txBox="1"/>
              <p:nvPr/>
            </p:nvSpPr>
            <p:spPr>
              <a:xfrm>
                <a:off x="3432596" y="5507925"/>
                <a:ext cx="6422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NAS</a:t>
                </a:r>
                <a:endParaRPr b="0" i="0" sz="1400" u="none" cap="none" strike="noStrike">
                  <a:solidFill>
                    <a:srgbClr val="000000"/>
                  </a:solidFill>
                  <a:latin typeface="Arial"/>
                  <a:ea typeface="Arial"/>
                  <a:cs typeface="Arial"/>
                  <a:sym typeface="Arial"/>
                </a:endParaRPr>
              </a:p>
            </p:txBody>
          </p:sp>
        </p:grpSp>
      </p:grpSp>
      <p:pic>
        <p:nvPicPr>
          <p:cNvPr id="581" name="Google Shape;581;p12"/>
          <p:cNvPicPr preferRelativeResize="0"/>
          <p:nvPr/>
        </p:nvPicPr>
        <p:blipFill rotWithShape="1">
          <a:blip r:embed="rId24">
            <a:alphaModFix/>
          </a:blip>
          <a:srcRect b="0" l="0" r="0" t="0"/>
          <a:stretch/>
        </p:blipFill>
        <p:spPr>
          <a:xfrm>
            <a:off x="7065493" y="5111372"/>
            <a:ext cx="548640" cy="548640"/>
          </a:xfrm>
          <a:prstGeom prst="rect">
            <a:avLst/>
          </a:prstGeom>
          <a:noFill/>
          <a:ln>
            <a:noFill/>
          </a:ln>
        </p:spPr>
      </p:pic>
      <p:sp>
        <p:nvSpPr>
          <p:cNvPr id="582" name="Google Shape;582;p12"/>
          <p:cNvSpPr txBox="1"/>
          <p:nvPr>
            <p:ph idx="11" type="ftr"/>
          </p:nvPr>
        </p:nvSpPr>
        <p:spPr>
          <a:xfrm>
            <a:off x="419100" y="6356350"/>
            <a:ext cx="4616707"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latin typeface="Arial"/>
                <a:ea typeface="Arial"/>
                <a:cs typeface="Arial"/>
                <a:sym typeface="Arial"/>
              </a:rPr>
              <a:t>© 2019 Amazon Web Services, Inc. ou suas afiliadas. Todos os direitos reservados.</a:t>
            </a:r>
            <a:endParaRPr/>
          </a:p>
        </p:txBody>
      </p:sp>
      <p:sp>
        <p:nvSpPr>
          <p:cNvPr id="583" name="Google Shape;583;p1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3"/>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pt-BR"/>
              <a:t>Principais lições da Seção 1</a:t>
            </a:r>
            <a:endParaRPr/>
          </a:p>
        </p:txBody>
      </p:sp>
      <p:pic>
        <p:nvPicPr>
          <p:cNvPr id="589" name="Google Shape;589;p13"/>
          <p:cNvPicPr preferRelativeResize="0"/>
          <p:nvPr/>
        </p:nvPicPr>
        <p:blipFill rotWithShape="1">
          <a:blip r:embed="rId3">
            <a:alphaModFix/>
          </a:blip>
          <a:srcRect b="0" l="4146" r="4144" t="0"/>
          <a:stretch/>
        </p:blipFill>
        <p:spPr>
          <a:xfrm>
            <a:off x="597222" y="2770357"/>
            <a:ext cx="3931314" cy="3104201"/>
          </a:xfrm>
          <a:prstGeom prst="rect">
            <a:avLst/>
          </a:prstGeom>
          <a:noFill/>
          <a:ln>
            <a:noFill/>
          </a:ln>
        </p:spPr>
      </p:pic>
      <p:sp>
        <p:nvSpPr>
          <p:cNvPr id="590" name="Google Shape;590;p13"/>
          <p:cNvSpPr txBox="1"/>
          <p:nvPr>
            <p:ph idx="1" type="body"/>
          </p:nvPr>
        </p:nvSpPr>
        <p:spPr>
          <a:xfrm>
            <a:off x="5714474" y="894168"/>
            <a:ext cx="5767612" cy="55430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200"/>
              <a:buChar char="•"/>
            </a:pPr>
            <a:r>
              <a:rPr lang="pt-BR" sz="2200"/>
              <a:t>O termo “computação em nuvem” se refere à entrega de recursos de TI sob demanda por meio da Internet, com pagamento conforme o uso.</a:t>
            </a:r>
            <a:endParaRPr/>
          </a:p>
          <a:p>
            <a:pPr indent="-228600" lvl="0" marL="228600" rtl="0" algn="l">
              <a:lnSpc>
                <a:spcPct val="90000"/>
              </a:lnSpc>
              <a:spcBef>
                <a:spcPts val="1000"/>
              </a:spcBef>
              <a:spcAft>
                <a:spcPts val="0"/>
              </a:spcAft>
              <a:buClr>
                <a:schemeClr val="dk1"/>
              </a:buClr>
              <a:buSzPts val="2200"/>
              <a:buChar char="•"/>
            </a:pPr>
            <a:r>
              <a:rPr lang="pt-BR" sz="2200"/>
              <a:t>A computação em nuvem permite pensar em sua infraestrutura (e usá-la) como software.</a:t>
            </a:r>
            <a:endParaRPr/>
          </a:p>
          <a:p>
            <a:pPr indent="-228600" lvl="0" marL="228600" rtl="0" algn="l">
              <a:lnSpc>
                <a:spcPct val="90000"/>
              </a:lnSpc>
              <a:spcBef>
                <a:spcPts val="1000"/>
              </a:spcBef>
              <a:spcAft>
                <a:spcPts val="0"/>
              </a:spcAft>
              <a:buClr>
                <a:schemeClr val="dk1"/>
              </a:buClr>
              <a:buSzPts val="2200"/>
              <a:buChar char="•"/>
            </a:pPr>
            <a:r>
              <a:rPr lang="pt-BR" sz="2200"/>
              <a:t>Existem três modelos de serviços em nuvem: IaaS, PaaS e SaaS.</a:t>
            </a:r>
            <a:endParaRPr/>
          </a:p>
          <a:p>
            <a:pPr indent="-228600" lvl="0" marL="228600" rtl="0" algn="l">
              <a:lnSpc>
                <a:spcPct val="90000"/>
              </a:lnSpc>
              <a:spcBef>
                <a:spcPts val="1000"/>
              </a:spcBef>
              <a:spcAft>
                <a:spcPts val="0"/>
              </a:spcAft>
              <a:buClr>
                <a:schemeClr val="dk1"/>
              </a:buClr>
              <a:buSzPts val="2200"/>
              <a:buChar char="•"/>
            </a:pPr>
            <a:r>
              <a:rPr lang="pt-BR" sz="2200"/>
              <a:t>Existem três modelos de implantação em nuvem: nuvem, híbrida e no local (ou nuvem privada).</a:t>
            </a:r>
            <a:endParaRPr/>
          </a:p>
          <a:p>
            <a:pPr indent="-228600" lvl="0" marL="228600" rtl="0" algn="l">
              <a:lnSpc>
                <a:spcPct val="90000"/>
              </a:lnSpc>
              <a:spcBef>
                <a:spcPts val="1000"/>
              </a:spcBef>
              <a:spcAft>
                <a:spcPts val="0"/>
              </a:spcAft>
              <a:buClr>
                <a:schemeClr val="dk1"/>
              </a:buClr>
              <a:buSzPts val="2200"/>
              <a:buChar char="•"/>
            </a:pPr>
            <a:r>
              <a:rPr lang="pt-BR" sz="2200"/>
              <a:t>Praticamente tudo o que você pode implementar com a TI tradicional também pode implementar como um serviço de computação em nuvem da AWS.</a:t>
            </a:r>
            <a:endParaRPr/>
          </a:p>
        </p:txBody>
      </p:sp>
      <p:sp>
        <p:nvSpPr>
          <p:cNvPr id="591" name="Google Shape;591;p13"/>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900"/>
              <a:buNone/>
            </a:pPr>
            <a:fld id="{00000000-1234-1234-1234-123412341234}" type="slidenum">
              <a:rPr lang="pt-BR"/>
              <a:t>‹#›</a:t>
            </a:fld>
            <a:endParaRPr/>
          </a:p>
        </p:txBody>
      </p:sp>
      <p:sp>
        <p:nvSpPr>
          <p:cNvPr id="592" name="Google Shape;592;p13"/>
          <p:cNvSpPr txBox="1"/>
          <p:nvPr>
            <p:ph idx="11" type="ftr"/>
          </p:nvPr>
        </p:nvSpPr>
        <p:spPr>
          <a:xfrm>
            <a:off x="7246189" y="6356350"/>
            <a:ext cx="452671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pt-BR"/>
              <a:t>© 2019 Amazon Web Services, Inc. ou suas afiliadas. Todos os direitos reservados.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pt-BR"/>
              <a:t>Módulo 1: Visão geral dos conceitos de nuvem</a:t>
            </a:r>
            <a:endParaRPr/>
          </a:p>
        </p:txBody>
      </p:sp>
      <p:sp>
        <p:nvSpPr>
          <p:cNvPr id="598" name="Google Shape;598;p1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t>Seção 2: Vantagens da computação em nuvem</a:t>
            </a:r>
            <a:endParaRPr/>
          </a:p>
        </p:txBody>
      </p:sp>
      <p:sp>
        <p:nvSpPr>
          <p:cNvPr id="599" name="Google Shape;599;p14"/>
          <p:cNvSpPr txBox="1"/>
          <p:nvPr>
            <p:ph idx="11" type="ftr"/>
          </p:nvPr>
        </p:nvSpPr>
        <p:spPr>
          <a:xfrm>
            <a:off x="419100" y="6356350"/>
            <a:ext cx="4428945"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5"/>
          <p:cNvSpPr txBox="1"/>
          <p:nvPr>
            <p:ph type="title"/>
          </p:nvPr>
        </p:nvSpPr>
        <p:spPr>
          <a:xfrm>
            <a:off x="419100" y="365125"/>
            <a:ext cx="91821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pt-BR" sz="3600"/>
              <a:t>Troque despesas de capital por despesas variáveis</a:t>
            </a:r>
            <a:endParaRPr/>
          </a:p>
        </p:txBody>
      </p:sp>
      <p:grpSp>
        <p:nvGrpSpPr>
          <p:cNvPr descr="Pot filled with gold coins." id="605" name="Google Shape;605;p15"/>
          <p:cNvGrpSpPr/>
          <p:nvPr/>
        </p:nvGrpSpPr>
        <p:grpSpPr>
          <a:xfrm>
            <a:off x="1849364" y="1662877"/>
            <a:ext cx="2827791" cy="3008062"/>
            <a:chOff x="1849364" y="1662877"/>
            <a:chExt cx="2827791" cy="3008062"/>
          </a:xfrm>
        </p:grpSpPr>
        <p:pic>
          <p:nvPicPr>
            <p:cNvPr descr="Black pot labeled Capital that is filled with gold coins." id="606" name="Google Shape;606;p15"/>
            <p:cNvPicPr preferRelativeResize="0"/>
            <p:nvPr/>
          </p:nvPicPr>
          <p:blipFill rotWithShape="1">
            <a:blip r:embed="rId3">
              <a:alphaModFix/>
            </a:blip>
            <a:srcRect b="0" l="0" r="0" t="0"/>
            <a:stretch/>
          </p:blipFill>
          <p:spPr>
            <a:xfrm>
              <a:off x="1849364" y="1662877"/>
              <a:ext cx="2827791" cy="3008062"/>
            </a:xfrm>
            <a:prstGeom prst="rect">
              <a:avLst/>
            </a:prstGeom>
            <a:noFill/>
            <a:ln>
              <a:noFill/>
            </a:ln>
          </p:spPr>
        </p:pic>
        <p:sp>
          <p:nvSpPr>
            <p:cNvPr id="607" name="Google Shape;607;p15"/>
            <p:cNvSpPr txBox="1"/>
            <p:nvPr/>
          </p:nvSpPr>
          <p:spPr>
            <a:xfrm>
              <a:off x="2850743" y="2677641"/>
              <a:ext cx="1672574" cy="738664"/>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Clr>
                  <a:srgbClr val="000000"/>
                </a:buClr>
                <a:buSzPts val="3200"/>
                <a:buFont typeface="Arial"/>
                <a:buNone/>
              </a:pPr>
              <a:r>
                <a:rPr b="0" i="0" lang="pt-BR" sz="3200" u="none" cap="none" strike="noStrike">
                  <a:solidFill>
                    <a:schemeClr val="lt1"/>
                  </a:solidFill>
                  <a:latin typeface="Arial"/>
                  <a:ea typeface="Arial"/>
                  <a:cs typeface="Arial"/>
                  <a:sym typeface="Arial"/>
                </a:rPr>
                <a:t>Capital</a:t>
              </a:r>
              <a:endParaRPr b="0" i="0" sz="1400" u="none" cap="none" strike="noStrike">
                <a:solidFill>
                  <a:srgbClr val="000000"/>
                </a:solidFill>
                <a:latin typeface="Arial"/>
                <a:ea typeface="Arial"/>
                <a:cs typeface="Arial"/>
                <a:sym typeface="Arial"/>
              </a:endParaRPr>
            </a:p>
          </p:txBody>
        </p:sp>
      </p:grpSp>
      <p:sp>
        <p:nvSpPr>
          <p:cNvPr id="608" name="Google Shape;608;p15"/>
          <p:cNvSpPr txBox="1"/>
          <p:nvPr>
            <p:ph idx="4294967295" type="body"/>
          </p:nvPr>
        </p:nvSpPr>
        <p:spPr>
          <a:xfrm>
            <a:off x="1123309" y="4656897"/>
            <a:ext cx="4279900" cy="942975"/>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F9900"/>
              </a:buClr>
              <a:buSzPts val="2100"/>
              <a:buFont typeface="Noto Sans Symbols"/>
              <a:buNone/>
            </a:pPr>
            <a:r>
              <a:rPr lang="pt-BR">
                <a:solidFill>
                  <a:schemeClr val="dk1"/>
                </a:solidFill>
                <a:latin typeface="Arial"/>
                <a:ea typeface="Arial"/>
                <a:cs typeface="Arial"/>
                <a:sym typeface="Arial"/>
              </a:rPr>
              <a:t>Investimento em datacenter com base em previsões</a:t>
            </a:r>
            <a:endParaRPr/>
          </a:p>
        </p:txBody>
      </p:sp>
      <p:pic>
        <p:nvPicPr>
          <p:cNvPr descr="Stop watch." id="609" name="Google Shape;609;p15"/>
          <p:cNvPicPr preferRelativeResize="0"/>
          <p:nvPr/>
        </p:nvPicPr>
        <p:blipFill rotWithShape="1">
          <a:blip r:embed="rId4">
            <a:alphaModFix/>
          </a:blip>
          <a:srcRect b="0" l="0" r="0" t="0"/>
          <a:stretch/>
        </p:blipFill>
        <p:spPr>
          <a:xfrm>
            <a:off x="7725605" y="1713845"/>
            <a:ext cx="2318279" cy="2787729"/>
          </a:xfrm>
          <a:prstGeom prst="rect">
            <a:avLst/>
          </a:prstGeom>
          <a:noFill/>
          <a:ln>
            <a:noFill/>
          </a:ln>
        </p:spPr>
      </p:pic>
      <p:sp>
        <p:nvSpPr>
          <p:cNvPr id="610" name="Google Shape;610;p15"/>
          <p:cNvSpPr txBox="1"/>
          <p:nvPr/>
        </p:nvSpPr>
        <p:spPr>
          <a:xfrm>
            <a:off x="6866456" y="4657882"/>
            <a:ext cx="4220644" cy="94236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9900"/>
              </a:buClr>
              <a:buSzPts val="2100"/>
              <a:buFont typeface="Noto Sans Symbols"/>
              <a:buNone/>
            </a:pPr>
            <a:r>
              <a:rPr b="0" i="0" lang="pt-BR" sz="2800" u="none" cap="none" strike="noStrike">
                <a:solidFill>
                  <a:schemeClr val="dk1"/>
                </a:solidFill>
                <a:latin typeface="Arial"/>
                <a:ea typeface="Arial"/>
                <a:cs typeface="Arial"/>
                <a:sym typeface="Arial"/>
              </a:rPr>
              <a:t>Pague somente pelo que consumir</a:t>
            </a:r>
            <a:endParaRPr b="0" i="0" sz="1400" u="none" cap="none" strike="noStrike">
              <a:solidFill>
                <a:srgbClr val="000000"/>
              </a:solidFill>
              <a:latin typeface="Arial"/>
              <a:ea typeface="Arial"/>
              <a:cs typeface="Arial"/>
              <a:sym typeface="Arial"/>
            </a:endParaRPr>
          </a:p>
        </p:txBody>
      </p:sp>
      <p:sp>
        <p:nvSpPr>
          <p:cNvPr id="611" name="Google Shape;611;p15"/>
          <p:cNvSpPr txBox="1"/>
          <p:nvPr>
            <p:ph idx="11" type="ftr"/>
          </p:nvPr>
        </p:nvSpPr>
        <p:spPr>
          <a:xfrm>
            <a:off x="419100" y="6356350"/>
            <a:ext cx="453246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612" name="Google Shape;612;p1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Grande economia de escala</a:t>
            </a:r>
            <a:endParaRPr/>
          </a:p>
        </p:txBody>
      </p:sp>
      <p:sp>
        <p:nvSpPr>
          <p:cNvPr id="618" name="Google Shape;618;p16"/>
          <p:cNvSpPr txBox="1"/>
          <p:nvPr/>
        </p:nvSpPr>
        <p:spPr>
          <a:xfrm>
            <a:off x="270185" y="1311015"/>
            <a:ext cx="11183674"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Arial"/>
                <a:ea typeface="Arial"/>
                <a:cs typeface="Arial"/>
                <a:sym typeface="Arial"/>
              </a:rPr>
              <a:t>Devido ao uso agregado de todos os clientes, a AWS pode proporcionar grande economia de escala e repassar os descontos para os clientes.</a:t>
            </a:r>
            <a:endParaRPr b="0" i="0" sz="1400" u="none" cap="none" strike="noStrike">
              <a:solidFill>
                <a:srgbClr val="000000"/>
              </a:solidFill>
              <a:latin typeface="Arial"/>
              <a:ea typeface="Arial"/>
              <a:cs typeface="Arial"/>
              <a:sym typeface="Arial"/>
            </a:endParaRPr>
          </a:p>
        </p:txBody>
      </p:sp>
      <p:grpSp>
        <p:nvGrpSpPr>
          <p:cNvPr id="619" name="Google Shape;619;p16"/>
          <p:cNvGrpSpPr/>
          <p:nvPr/>
        </p:nvGrpSpPr>
        <p:grpSpPr>
          <a:xfrm>
            <a:off x="1852172" y="2891321"/>
            <a:ext cx="3702948" cy="2946625"/>
            <a:chOff x="1852172" y="2891321"/>
            <a:chExt cx="3702948" cy="2946625"/>
          </a:xfrm>
        </p:grpSpPr>
        <p:sp>
          <p:nvSpPr>
            <p:cNvPr id="620" name="Google Shape;620;p16"/>
            <p:cNvSpPr/>
            <p:nvPr/>
          </p:nvSpPr>
          <p:spPr>
            <a:xfrm>
              <a:off x="1852172" y="2891321"/>
              <a:ext cx="3702948" cy="2946625"/>
            </a:xfrm>
            <a:prstGeom prst="rect">
              <a:avLst/>
            </a:prstGeom>
            <a:solidFill>
              <a:srgbClr val="5A6B86">
                <a:alpha val="9411"/>
              </a:srgbClr>
            </a:solidFill>
            <a:ln>
              <a:noFill/>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Arial"/>
                  <a:ea typeface="Arial"/>
                  <a:cs typeface="Arial"/>
                  <a:sym typeface="Arial"/>
                </a:rPr>
                <a:t>Nuvem AWS</a:t>
              </a:r>
              <a:endParaRPr b="0" i="0" sz="1400" u="none" cap="none" strike="noStrike">
                <a:solidFill>
                  <a:srgbClr val="000000"/>
                </a:solidFill>
                <a:latin typeface="Arial"/>
                <a:ea typeface="Arial"/>
                <a:cs typeface="Arial"/>
                <a:sym typeface="Arial"/>
              </a:endParaRPr>
            </a:p>
          </p:txBody>
        </p:sp>
        <p:sp>
          <p:nvSpPr>
            <p:cNvPr id="621" name="Google Shape;621;p16"/>
            <p:cNvSpPr txBox="1"/>
            <p:nvPr/>
          </p:nvSpPr>
          <p:spPr>
            <a:xfrm>
              <a:off x="2245555" y="4133801"/>
              <a:ext cx="29161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Arial"/>
                  <a:ea typeface="Arial"/>
                  <a:cs typeface="Arial"/>
                  <a:sym typeface="Arial"/>
                </a:rPr>
                <a:t>Economia de escala</a:t>
              </a:r>
              <a:endParaRPr b="0" i="0" sz="1400" u="none" cap="none" strike="noStrike">
                <a:solidFill>
                  <a:srgbClr val="000000"/>
                </a:solidFill>
                <a:latin typeface="Arial"/>
                <a:ea typeface="Arial"/>
                <a:cs typeface="Arial"/>
                <a:sym typeface="Arial"/>
              </a:endParaRPr>
            </a:p>
          </p:txBody>
        </p:sp>
        <p:pic>
          <p:nvPicPr>
            <p:cNvPr id="622" name="Google Shape;622;p16"/>
            <p:cNvPicPr preferRelativeResize="0"/>
            <p:nvPr/>
          </p:nvPicPr>
          <p:blipFill rotWithShape="1">
            <a:blip r:embed="rId3">
              <a:alphaModFix/>
            </a:blip>
            <a:srcRect b="0" l="0" r="0" t="0"/>
            <a:stretch/>
          </p:blipFill>
          <p:spPr>
            <a:xfrm>
              <a:off x="1852172" y="2891321"/>
              <a:ext cx="548640" cy="548640"/>
            </a:xfrm>
            <a:prstGeom prst="rect">
              <a:avLst/>
            </a:prstGeom>
            <a:noFill/>
            <a:ln>
              <a:noFill/>
            </a:ln>
          </p:spPr>
        </p:pic>
      </p:grpSp>
      <p:sp>
        <p:nvSpPr>
          <p:cNvPr id="623" name="Google Shape;623;p16"/>
          <p:cNvSpPr txBox="1"/>
          <p:nvPr/>
        </p:nvSpPr>
        <p:spPr>
          <a:xfrm>
            <a:off x="5713766" y="4058931"/>
            <a:ext cx="178996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Descontos</a:t>
            </a:r>
            <a:endParaRPr b="1" i="0" sz="1800" u="none" cap="none" strike="noStrike">
              <a:solidFill>
                <a:schemeClr val="dk1"/>
              </a:solidFill>
              <a:latin typeface="Arial"/>
              <a:ea typeface="Arial"/>
              <a:cs typeface="Arial"/>
              <a:sym typeface="Arial"/>
            </a:endParaRPr>
          </a:p>
        </p:txBody>
      </p:sp>
      <p:cxnSp>
        <p:nvCxnSpPr>
          <p:cNvPr descr="Right-pointing arrow showing savings that are passed on to customer from AWS economies of scale." id="624" name="Google Shape;624;p16"/>
          <p:cNvCxnSpPr/>
          <p:nvPr/>
        </p:nvCxnSpPr>
        <p:spPr>
          <a:xfrm>
            <a:off x="5614131" y="4436201"/>
            <a:ext cx="1789969" cy="0"/>
          </a:xfrm>
          <a:prstGeom prst="straightConnector1">
            <a:avLst/>
          </a:prstGeom>
          <a:noFill/>
          <a:ln cap="flat" cmpd="sng" w="38100">
            <a:solidFill>
              <a:schemeClr val="dk1"/>
            </a:solidFill>
            <a:prstDash val="solid"/>
            <a:miter lim="800000"/>
            <a:headEnd len="sm" w="sm" type="none"/>
            <a:tailEnd len="med" w="med" type="triangle"/>
          </a:ln>
        </p:spPr>
      </p:cxnSp>
      <p:grpSp>
        <p:nvGrpSpPr>
          <p:cNvPr descr="You pay only for the services you use." id="625" name="Google Shape;625;p16"/>
          <p:cNvGrpSpPr/>
          <p:nvPr/>
        </p:nvGrpSpPr>
        <p:grpSpPr>
          <a:xfrm>
            <a:off x="7244715" y="2651520"/>
            <a:ext cx="4529647" cy="3723788"/>
            <a:chOff x="7244715" y="2651520"/>
            <a:chExt cx="4529647" cy="3723788"/>
          </a:xfrm>
        </p:grpSpPr>
        <p:pic>
          <p:nvPicPr>
            <p:cNvPr descr="Outline of a person." id="626" name="Google Shape;626;p16"/>
            <p:cNvPicPr preferRelativeResize="0"/>
            <p:nvPr/>
          </p:nvPicPr>
          <p:blipFill rotWithShape="1">
            <a:blip r:embed="rId4">
              <a:alphaModFix/>
            </a:blip>
            <a:srcRect b="0" l="0" r="0" t="0"/>
            <a:stretch/>
          </p:blipFill>
          <p:spPr>
            <a:xfrm>
              <a:off x="9186861" y="3787807"/>
              <a:ext cx="2587501" cy="2587501"/>
            </a:xfrm>
            <a:prstGeom prst="rect">
              <a:avLst/>
            </a:prstGeom>
            <a:noFill/>
            <a:ln>
              <a:noFill/>
            </a:ln>
          </p:spPr>
        </p:pic>
        <p:pic>
          <p:nvPicPr>
            <p:cNvPr descr="Bill showing line items of services used and the total." id="627" name="Google Shape;627;p16"/>
            <p:cNvPicPr preferRelativeResize="0"/>
            <p:nvPr/>
          </p:nvPicPr>
          <p:blipFill rotWithShape="1">
            <a:blip r:embed="rId5">
              <a:alphaModFix/>
            </a:blip>
            <a:srcRect b="0" l="0" r="0" t="0"/>
            <a:stretch/>
          </p:blipFill>
          <p:spPr>
            <a:xfrm rot="900000">
              <a:off x="7559031" y="2886997"/>
              <a:ext cx="2177127" cy="2715471"/>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628" name="Google Shape;628;p16"/>
            <p:cNvPicPr preferRelativeResize="0"/>
            <p:nvPr/>
          </p:nvPicPr>
          <p:blipFill rotWithShape="1">
            <a:blip r:embed="rId6">
              <a:alphaModFix/>
            </a:blip>
            <a:srcRect b="0" l="0" r="0" t="0"/>
            <a:stretch/>
          </p:blipFill>
          <p:spPr>
            <a:xfrm rot="914300">
              <a:off x="7836943" y="4203981"/>
              <a:ext cx="1274174" cy="1274174"/>
            </a:xfrm>
            <a:prstGeom prst="rect">
              <a:avLst/>
            </a:prstGeom>
            <a:noFill/>
            <a:ln>
              <a:noFill/>
            </a:ln>
          </p:spPr>
        </p:pic>
      </p:grpSp>
      <p:sp>
        <p:nvSpPr>
          <p:cNvPr id="629" name="Google Shape;629;p16"/>
          <p:cNvSpPr txBox="1"/>
          <p:nvPr>
            <p:ph idx="11" type="ftr"/>
          </p:nvPr>
        </p:nvSpPr>
        <p:spPr>
          <a:xfrm>
            <a:off x="419100" y="6356350"/>
            <a:ext cx="444619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630" name="Google Shape;630;p1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
        <p:nvSpPr>
          <p:cNvPr id="631" name="Google Shape;631;p16"/>
          <p:cNvSpPr txBox="1"/>
          <p:nvPr/>
        </p:nvSpPr>
        <p:spPr>
          <a:xfrm rot="1009318">
            <a:off x="8537995" y="2975772"/>
            <a:ext cx="983411"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E3740E"/>
                </a:solidFill>
                <a:latin typeface="Arial"/>
                <a:ea typeface="Arial"/>
                <a:cs typeface="Arial"/>
                <a:sym typeface="Arial"/>
              </a:rPr>
              <a:t>Fatura</a:t>
            </a:r>
            <a:endParaRPr b="1" i="0" sz="1800" u="none" cap="none" strike="noStrike">
              <a:solidFill>
                <a:srgbClr val="E3740E"/>
              </a:solidFill>
              <a:latin typeface="Arial"/>
              <a:ea typeface="Arial"/>
              <a:cs typeface="Arial"/>
              <a:sym typeface="Arial"/>
            </a:endParaRPr>
          </a:p>
        </p:txBody>
      </p:sp>
      <p:sp>
        <p:nvSpPr>
          <p:cNvPr id="632" name="Google Shape;632;p16"/>
          <p:cNvSpPr txBox="1"/>
          <p:nvPr/>
        </p:nvSpPr>
        <p:spPr>
          <a:xfrm rot="1009318">
            <a:off x="7778411" y="3397729"/>
            <a:ext cx="1958865"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chemeClr val="dk1"/>
                </a:solidFill>
                <a:latin typeface="Arial"/>
                <a:ea typeface="Arial"/>
                <a:cs typeface="Arial"/>
                <a:sym typeface="Arial"/>
              </a:rPr>
              <a:t>Serviços usados……..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chemeClr val="dk1"/>
                </a:solidFill>
                <a:latin typeface="Arial"/>
                <a:ea typeface="Arial"/>
                <a:cs typeface="Arial"/>
                <a:sym typeface="Arial"/>
              </a:rPr>
              <a:t>Total………..</a:t>
            </a:r>
            <a:endParaRPr b="1" i="0" sz="1400" u="none" cap="none" strike="noStrike">
              <a:solidFill>
                <a:srgbClr val="E3740E"/>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17"/>
          <p:cNvPicPr preferRelativeResize="0"/>
          <p:nvPr/>
        </p:nvPicPr>
        <p:blipFill rotWithShape="1">
          <a:blip r:embed="rId3">
            <a:alphaModFix/>
          </a:blip>
          <a:srcRect b="0" l="0" r="0" t="0"/>
          <a:stretch/>
        </p:blipFill>
        <p:spPr>
          <a:xfrm>
            <a:off x="7729969" y="2100650"/>
            <a:ext cx="3328686" cy="2355046"/>
          </a:xfrm>
          <a:prstGeom prst="rect">
            <a:avLst/>
          </a:prstGeom>
          <a:noFill/>
          <a:ln>
            <a:noFill/>
          </a:ln>
        </p:spPr>
      </p:pic>
      <p:sp>
        <p:nvSpPr>
          <p:cNvPr id="638" name="Google Shape;638;p1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Pare de tentar adivinhar a capacidade</a:t>
            </a:r>
            <a:endParaRPr/>
          </a:p>
        </p:txBody>
      </p:sp>
      <p:grpSp>
        <p:nvGrpSpPr>
          <p:cNvPr descr="Illustration of idle servers due to overestimated capacity." id="639" name="Google Shape;639;p17"/>
          <p:cNvGrpSpPr/>
          <p:nvPr/>
        </p:nvGrpSpPr>
        <p:grpSpPr>
          <a:xfrm>
            <a:off x="439946" y="2370922"/>
            <a:ext cx="3172317" cy="2194560"/>
            <a:chOff x="439946" y="2150199"/>
            <a:chExt cx="3172317" cy="2194560"/>
          </a:xfrm>
        </p:grpSpPr>
        <p:pic>
          <p:nvPicPr>
            <p:cNvPr descr="Cartoon of servers." id="640" name="Google Shape;640;p17"/>
            <p:cNvPicPr preferRelativeResize="0"/>
            <p:nvPr/>
          </p:nvPicPr>
          <p:blipFill rotWithShape="1">
            <a:blip r:embed="rId4">
              <a:alphaModFix/>
            </a:blip>
            <a:srcRect b="0" l="0" r="0" t="0"/>
            <a:stretch/>
          </p:blipFill>
          <p:spPr>
            <a:xfrm>
              <a:off x="830370" y="2150199"/>
              <a:ext cx="2781893" cy="2194560"/>
            </a:xfrm>
            <a:prstGeom prst="rect">
              <a:avLst/>
            </a:prstGeom>
            <a:noFill/>
            <a:ln>
              <a:noFill/>
            </a:ln>
          </p:spPr>
        </p:pic>
        <p:pic>
          <p:nvPicPr>
            <p:cNvPr descr="A thermometer showing a cold temperature." id="641" name="Google Shape;641;p17"/>
            <p:cNvPicPr preferRelativeResize="0"/>
            <p:nvPr/>
          </p:nvPicPr>
          <p:blipFill rotWithShape="1">
            <a:blip r:embed="rId5">
              <a:alphaModFix/>
            </a:blip>
            <a:srcRect b="0" l="0" r="0" t="0"/>
            <a:stretch/>
          </p:blipFill>
          <p:spPr>
            <a:xfrm>
              <a:off x="439946" y="2463631"/>
              <a:ext cx="1567696" cy="1567696"/>
            </a:xfrm>
            <a:prstGeom prst="rect">
              <a:avLst/>
            </a:prstGeom>
            <a:noFill/>
            <a:ln>
              <a:noFill/>
            </a:ln>
          </p:spPr>
        </p:pic>
      </p:grpSp>
      <p:sp>
        <p:nvSpPr>
          <p:cNvPr id="642" name="Google Shape;642;p17"/>
          <p:cNvSpPr txBox="1"/>
          <p:nvPr>
            <p:ph idx="4294967295" type="body"/>
          </p:nvPr>
        </p:nvSpPr>
        <p:spPr>
          <a:xfrm>
            <a:off x="763991" y="4573648"/>
            <a:ext cx="2914650" cy="942975"/>
          </a:xfrm>
          <a:prstGeom prst="rect">
            <a:avLst/>
          </a:prstGeom>
          <a:solidFill>
            <a:schemeClr val="lt1"/>
          </a:solid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rgbClr val="FF9900"/>
              </a:buClr>
              <a:buSzPct val="75000"/>
              <a:buFont typeface="Noto Sans Symbols"/>
              <a:buNone/>
            </a:pPr>
            <a:r>
              <a:rPr lang="pt-BR">
                <a:solidFill>
                  <a:schemeClr val="dk1"/>
                </a:solidFill>
                <a:latin typeface="Arial"/>
                <a:ea typeface="Arial"/>
                <a:cs typeface="Arial"/>
                <a:sym typeface="Arial"/>
              </a:rPr>
              <a:t>Capacidade do servidor superestimada</a:t>
            </a:r>
            <a:endParaRPr/>
          </a:p>
        </p:txBody>
      </p:sp>
      <p:pic>
        <p:nvPicPr>
          <p:cNvPr descr="Cartoon of hot servers and a thermometer showing a hot temperature." id="643" name="Google Shape;643;p17"/>
          <p:cNvPicPr preferRelativeResize="0"/>
          <p:nvPr/>
        </p:nvPicPr>
        <p:blipFill rotWithShape="1">
          <a:blip r:embed="rId6">
            <a:alphaModFix/>
          </a:blip>
          <a:srcRect b="0" l="0" r="0" t="0"/>
          <a:stretch/>
        </p:blipFill>
        <p:spPr>
          <a:xfrm>
            <a:off x="4062627" y="1698152"/>
            <a:ext cx="2802518" cy="2910462"/>
          </a:xfrm>
          <a:prstGeom prst="rect">
            <a:avLst/>
          </a:prstGeom>
          <a:noFill/>
          <a:ln>
            <a:noFill/>
          </a:ln>
        </p:spPr>
      </p:pic>
      <p:sp>
        <p:nvSpPr>
          <p:cNvPr id="644" name="Google Shape;644;p17"/>
          <p:cNvSpPr txBox="1"/>
          <p:nvPr/>
        </p:nvSpPr>
        <p:spPr>
          <a:xfrm>
            <a:off x="3949870" y="4574411"/>
            <a:ext cx="2915275" cy="942369"/>
          </a:xfrm>
          <a:prstGeom prst="rect">
            <a:avLst/>
          </a:prstGeom>
          <a:solidFill>
            <a:schemeClr val="lt1"/>
          </a:solidFill>
          <a:ln>
            <a:noFill/>
          </a:ln>
        </p:spPr>
        <p:txBody>
          <a:bodyPr anchorCtr="0" anchor="t"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FF9900"/>
              </a:buClr>
              <a:buSzPct val="75000"/>
              <a:buFont typeface="Noto Sans Symbols"/>
              <a:buNone/>
            </a:pPr>
            <a:r>
              <a:rPr b="0" i="0" lang="pt-BR" sz="2800" u="none" cap="none" strike="noStrike">
                <a:solidFill>
                  <a:schemeClr val="dk1"/>
                </a:solidFill>
                <a:latin typeface="Arial"/>
                <a:ea typeface="Arial"/>
                <a:cs typeface="Arial"/>
                <a:sym typeface="Arial"/>
              </a:rPr>
              <a:t>Capacidade do servidor subestimada</a:t>
            </a:r>
            <a:endParaRPr b="0" i="0" sz="1400" u="none" cap="none" strike="noStrike">
              <a:solidFill>
                <a:srgbClr val="000000"/>
              </a:solidFill>
              <a:latin typeface="Arial"/>
              <a:ea typeface="Arial"/>
              <a:cs typeface="Arial"/>
              <a:sym typeface="Arial"/>
            </a:endParaRPr>
          </a:p>
        </p:txBody>
      </p:sp>
      <p:grpSp>
        <p:nvGrpSpPr>
          <p:cNvPr descr="instances running over time tracks with application demand over time." id="645" name="Google Shape;645;p17"/>
          <p:cNvGrpSpPr/>
          <p:nvPr/>
        </p:nvGrpSpPr>
        <p:grpSpPr>
          <a:xfrm>
            <a:off x="7922068" y="1847742"/>
            <a:ext cx="3389884" cy="2359514"/>
            <a:chOff x="7922068" y="1888932"/>
            <a:chExt cx="3389884" cy="2359514"/>
          </a:xfrm>
        </p:grpSpPr>
        <p:pic>
          <p:nvPicPr>
            <p:cNvPr id="646" name="Google Shape;646;p17"/>
            <p:cNvPicPr preferRelativeResize="0"/>
            <p:nvPr/>
          </p:nvPicPr>
          <p:blipFill rotWithShape="1">
            <a:blip r:embed="rId7">
              <a:alphaModFix/>
            </a:blip>
            <a:srcRect b="0" l="0" r="0" t="0"/>
            <a:stretch/>
          </p:blipFill>
          <p:spPr>
            <a:xfrm>
              <a:off x="7922068" y="2011017"/>
              <a:ext cx="3101482" cy="2194299"/>
            </a:xfrm>
            <a:prstGeom prst="rect">
              <a:avLst/>
            </a:prstGeom>
            <a:noFill/>
            <a:ln>
              <a:noFill/>
            </a:ln>
          </p:spPr>
        </p:pic>
        <p:pic>
          <p:nvPicPr>
            <p:cNvPr id="647" name="Google Shape;647;p17"/>
            <p:cNvPicPr preferRelativeResize="0"/>
            <p:nvPr/>
          </p:nvPicPr>
          <p:blipFill rotWithShape="1">
            <a:blip r:embed="rId8">
              <a:alphaModFix/>
            </a:blip>
            <a:srcRect b="0" l="0" r="0" t="0"/>
            <a:stretch/>
          </p:blipFill>
          <p:spPr>
            <a:xfrm>
              <a:off x="7976949" y="1888932"/>
              <a:ext cx="3335003" cy="2359514"/>
            </a:xfrm>
            <a:prstGeom prst="rect">
              <a:avLst/>
            </a:prstGeom>
            <a:noFill/>
            <a:ln>
              <a:noFill/>
            </a:ln>
          </p:spPr>
        </p:pic>
      </p:grpSp>
      <p:sp>
        <p:nvSpPr>
          <p:cNvPr id="648" name="Google Shape;648;p17"/>
          <p:cNvSpPr txBox="1"/>
          <p:nvPr/>
        </p:nvSpPr>
        <p:spPr>
          <a:xfrm>
            <a:off x="8090292" y="4565482"/>
            <a:ext cx="2915275" cy="942369"/>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FF9900"/>
              </a:buClr>
              <a:buSzPts val="2100"/>
              <a:buFont typeface="Noto Sans Symbols"/>
              <a:buNone/>
            </a:pPr>
            <a:r>
              <a:rPr b="0" i="0" lang="pt-BR" sz="2800" u="none" cap="none" strike="noStrike">
                <a:solidFill>
                  <a:schemeClr val="dk1"/>
                </a:solidFill>
                <a:latin typeface="Arial"/>
                <a:ea typeface="Arial"/>
                <a:cs typeface="Arial"/>
                <a:sym typeface="Arial"/>
              </a:rPr>
              <a:t>Escalabilidade sob demanda</a:t>
            </a:r>
            <a:endParaRPr b="0" i="0" sz="2800" u="none" cap="none" strike="noStrike">
              <a:solidFill>
                <a:schemeClr val="dk1"/>
              </a:solidFill>
              <a:latin typeface="Arial"/>
              <a:ea typeface="Arial"/>
              <a:cs typeface="Arial"/>
              <a:sym typeface="Arial"/>
            </a:endParaRPr>
          </a:p>
        </p:txBody>
      </p:sp>
      <p:sp>
        <p:nvSpPr>
          <p:cNvPr id="649" name="Google Shape;649;p17"/>
          <p:cNvSpPr txBox="1"/>
          <p:nvPr>
            <p:ph idx="11" type="ftr"/>
          </p:nvPr>
        </p:nvSpPr>
        <p:spPr>
          <a:xfrm>
            <a:off x="419100" y="6356350"/>
            <a:ext cx="4334055"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650" name="Google Shape;650;p1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Aumente a velocidade e a agilidade</a:t>
            </a:r>
            <a:endParaRPr/>
          </a:p>
        </p:txBody>
      </p:sp>
      <p:pic>
        <p:nvPicPr>
          <p:cNvPr id="656" name="Google Shape;656;p18"/>
          <p:cNvPicPr preferRelativeResize="0"/>
          <p:nvPr/>
        </p:nvPicPr>
        <p:blipFill rotWithShape="1">
          <a:blip r:embed="rId3">
            <a:alphaModFix/>
          </a:blip>
          <a:srcRect b="0" l="0" r="0" t="0"/>
          <a:stretch/>
        </p:blipFill>
        <p:spPr>
          <a:xfrm rot="-900000">
            <a:off x="2103145" y="2074288"/>
            <a:ext cx="2106123" cy="2529917"/>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657" name="Google Shape;657;p18"/>
          <p:cNvSpPr txBox="1"/>
          <p:nvPr>
            <p:ph idx="4294967295" type="body"/>
          </p:nvPr>
        </p:nvSpPr>
        <p:spPr>
          <a:xfrm>
            <a:off x="809893" y="4958984"/>
            <a:ext cx="4830763" cy="94138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9900"/>
              </a:buClr>
              <a:buSzPts val="2100"/>
              <a:buNone/>
            </a:pPr>
            <a:r>
              <a:rPr i="1" lang="pt-BR">
                <a:solidFill>
                  <a:schemeClr val="dk1"/>
                </a:solidFill>
                <a:latin typeface="Arial"/>
                <a:ea typeface="Arial"/>
                <a:cs typeface="Arial"/>
                <a:sym typeface="Arial"/>
              </a:rPr>
              <a:t>Semanas</a:t>
            </a:r>
            <a:r>
              <a:rPr lang="pt-BR">
                <a:solidFill>
                  <a:schemeClr val="dk1"/>
                </a:solidFill>
                <a:latin typeface="Arial"/>
                <a:ea typeface="Arial"/>
                <a:cs typeface="Arial"/>
                <a:sym typeface="Arial"/>
              </a:rPr>
              <a:t> para obter os recursos desejados</a:t>
            </a:r>
            <a:endParaRPr/>
          </a:p>
        </p:txBody>
      </p:sp>
      <p:grpSp>
        <p:nvGrpSpPr>
          <p:cNvPr descr="Hand cursor on a blue button that says launch." id="658" name="Google Shape;658;p18"/>
          <p:cNvGrpSpPr/>
          <p:nvPr/>
        </p:nvGrpSpPr>
        <p:grpSpPr>
          <a:xfrm>
            <a:off x="7154426" y="2779327"/>
            <a:ext cx="3496828" cy="1946170"/>
            <a:chOff x="7154426" y="2779327"/>
            <a:chExt cx="3496828" cy="1946170"/>
          </a:xfrm>
        </p:grpSpPr>
        <p:sp>
          <p:nvSpPr>
            <p:cNvPr id="659" name="Google Shape;659;p18"/>
            <p:cNvSpPr/>
            <p:nvPr/>
          </p:nvSpPr>
          <p:spPr>
            <a:xfrm>
              <a:off x="7154426" y="2779327"/>
              <a:ext cx="3496828" cy="1205654"/>
            </a:xfrm>
            <a:prstGeom prst="roundRect">
              <a:avLst>
                <a:gd fmla="val 16667" name="adj"/>
              </a:avLst>
            </a:prstGeom>
            <a:gradFill>
              <a:gsLst>
                <a:gs pos="0">
                  <a:srgbClr val="134C84"/>
                </a:gs>
                <a:gs pos="50000">
                  <a:srgbClr val="1C6EBF"/>
                </a:gs>
                <a:gs pos="100000">
                  <a:srgbClr val="2284E5"/>
                </a:gs>
              </a:gsLst>
              <a:lin ang="16200000" scaled="0"/>
            </a:gradFill>
            <a:ln cap="flat" cmpd="sng" w="28575">
              <a:solidFill>
                <a:srgbClr val="2066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0" name="Google Shape;660;p18"/>
            <p:cNvCxnSpPr/>
            <p:nvPr/>
          </p:nvCxnSpPr>
          <p:spPr>
            <a:xfrm>
              <a:off x="9576082" y="2779327"/>
              <a:ext cx="10049" cy="1205654"/>
            </a:xfrm>
            <a:prstGeom prst="straightConnector1">
              <a:avLst/>
            </a:prstGeom>
            <a:noFill/>
            <a:ln cap="flat" cmpd="sng" w="28575">
              <a:solidFill>
                <a:srgbClr val="2066AF"/>
              </a:solidFill>
              <a:prstDash val="solid"/>
              <a:miter lim="800000"/>
              <a:headEnd len="sm" w="sm" type="none"/>
              <a:tailEnd len="sm" w="sm" type="none"/>
            </a:ln>
          </p:spPr>
        </p:cxnSp>
        <p:sp>
          <p:nvSpPr>
            <p:cNvPr id="661" name="Google Shape;661;p18"/>
            <p:cNvSpPr/>
            <p:nvPr/>
          </p:nvSpPr>
          <p:spPr>
            <a:xfrm rot="10800000">
              <a:off x="9947871" y="3339246"/>
              <a:ext cx="383093" cy="197774"/>
            </a:xfrm>
            <a:prstGeom prst="triangle">
              <a:avLst>
                <a:gd fmla="val 50000"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Hand cursor." id="662" name="Google Shape;662;p18"/>
            <p:cNvPicPr preferRelativeResize="0"/>
            <p:nvPr/>
          </p:nvPicPr>
          <p:blipFill rotWithShape="1">
            <a:blip r:embed="rId4">
              <a:alphaModFix/>
            </a:blip>
            <a:srcRect b="0" l="0" r="0" t="0"/>
            <a:stretch/>
          </p:blipFill>
          <p:spPr>
            <a:xfrm>
              <a:off x="8099400" y="3827855"/>
              <a:ext cx="664255" cy="897642"/>
            </a:xfrm>
            <a:prstGeom prst="rect">
              <a:avLst/>
            </a:prstGeom>
            <a:noFill/>
            <a:ln>
              <a:noFill/>
            </a:ln>
          </p:spPr>
        </p:pic>
        <p:sp>
          <p:nvSpPr>
            <p:cNvPr id="663" name="Google Shape;663;p18"/>
            <p:cNvSpPr txBox="1"/>
            <p:nvPr/>
          </p:nvSpPr>
          <p:spPr>
            <a:xfrm>
              <a:off x="7362118" y="3074750"/>
              <a:ext cx="2177930"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1" i="0" lang="pt-BR" sz="3800" u="none" cap="none" strike="noStrike">
                  <a:solidFill>
                    <a:schemeClr val="lt1"/>
                  </a:solidFill>
                  <a:latin typeface="Arial"/>
                  <a:ea typeface="Arial"/>
                  <a:cs typeface="Arial"/>
                  <a:sym typeface="Arial"/>
                </a:rPr>
                <a:t>Executar</a:t>
              </a:r>
              <a:endParaRPr b="0" i="0" sz="1400" u="none" cap="none" strike="noStrike">
                <a:solidFill>
                  <a:srgbClr val="000000"/>
                </a:solidFill>
                <a:latin typeface="Arial"/>
                <a:ea typeface="Arial"/>
                <a:cs typeface="Arial"/>
                <a:sym typeface="Arial"/>
              </a:endParaRPr>
            </a:p>
          </p:txBody>
        </p:sp>
      </p:grpSp>
      <p:sp>
        <p:nvSpPr>
          <p:cNvPr id="664" name="Google Shape;664;p18"/>
          <p:cNvSpPr txBox="1"/>
          <p:nvPr/>
        </p:nvSpPr>
        <p:spPr>
          <a:xfrm>
            <a:off x="6483925" y="4958620"/>
            <a:ext cx="4831359" cy="94236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FF9900"/>
              </a:buClr>
              <a:buSzPts val="2100"/>
              <a:buFont typeface="Noto Sans Symbols"/>
              <a:buNone/>
            </a:pPr>
            <a:r>
              <a:rPr b="0" i="1" lang="pt-BR" sz="2800" u="none" cap="none" strike="noStrike">
                <a:solidFill>
                  <a:schemeClr val="dk1"/>
                </a:solidFill>
                <a:latin typeface="Arial"/>
                <a:ea typeface="Arial"/>
                <a:cs typeface="Arial"/>
                <a:sym typeface="Arial"/>
              </a:rPr>
              <a:t>Minutos</a:t>
            </a:r>
            <a:r>
              <a:rPr b="0" i="0" lang="pt-BR" sz="2800" u="none" cap="none" strike="noStrike">
                <a:solidFill>
                  <a:schemeClr val="dk1"/>
                </a:solidFill>
                <a:latin typeface="Arial"/>
                <a:ea typeface="Arial"/>
                <a:cs typeface="Arial"/>
                <a:sym typeface="Arial"/>
              </a:rPr>
              <a:t> para obter os recursos desejados</a:t>
            </a:r>
            <a:endParaRPr b="0" i="0" sz="1400" u="none" cap="none" strike="noStrike">
              <a:solidFill>
                <a:srgbClr val="000000"/>
              </a:solidFill>
              <a:latin typeface="Arial"/>
              <a:ea typeface="Arial"/>
              <a:cs typeface="Arial"/>
              <a:sym typeface="Arial"/>
            </a:endParaRPr>
          </a:p>
        </p:txBody>
      </p:sp>
      <p:sp>
        <p:nvSpPr>
          <p:cNvPr id="665" name="Google Shape;665;p18"/>
          <p:cNvSpPr txBox="1"/>
          <p:nvPr>
            <p:ph idx="11" type="ftr"/>
          </p:nvPr>
        </p:nvSpPr>
        <p:spPr>
          <a:xfrm>
            <a:off x="419100" y="6356350"/>
            <a:ext cx="446345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666" name="Google Shape;666;p1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Pare de gastar dinheiro com a operação e manutenção de datacenters</a:t>
            </a:r>
            <a:endParaRPr/>
          </a:p>
        </p:txBody>
      </p:sp>
      <p:grpSp>
        <p:nvGrpSpPr>
          <p:cNvPr descr="Illustration of data center bills for payroll, utilities, maintenance, landscaping, and hardware." id="672" name="Google Shape;672;p19"/>
          <p:cNvGrpSpPr/>
          <p:nvPr/>
        </p:nvGrpSpPr>
        <p:grpSpPr>
          <a:xfrm>
            <a:off x="34475" y="1750927"/>
            <a:ext cx="4683082" cy="3682379"/>
            <a:chOff x="34475" y="1750927"/>
            <a:chExt cx="4683082" cy="3682379"/>
          </a:xfrm>
        </p:grpSpPr>
        <p:pic>
          <p:nvPicPr>
            <p:cNvPr id="673" name="Google Shape;673;p19"/>
            <p:cNvPicPr preferRelativeResize="0"/>
            <p:nvPr/>
          </p:nvPicPr>
          <p:blipFill rotWithShape="1">
            <a:blip r:embed="rId3">
              <a:alphaModFix/>
            </a:blip>
            <a:srcRect b="6568" l="24349" r="16733" t="9949"/>
            <a:stretch/>
          </p:blipFill>
          <p:spPr>
            <a:xfrm>
              <a:off x="34475" y="1750927"/>
              <a:ext cx="3882481" cy="3208989"/>
            </a:xfrm>
            <a:prstGeom prst="rect">
              <a:avLst/>
            </a:prstGeom>
            <a:noFill/>
            <a:ln>
              <a:noFill/>
            </a:ln>
          </p:spPr>
        </p:pic>
        <p:grpSp>
          <p:nvGrpSpPr>
            <p:cNvPr id="674" name="Google Shape;674;p19"/>
            <p:cNvGrpSpPr/>
            <p:nvPr/>
          </p:nvGrpSpPr>
          <p:grpSpPr>
            <a:xfrm>
              <a:off x="351205" y="1817206"/>
              <a:ext cx="4366353" cy="3616101"/>
              <a:chOff x="-4012907" y="1357477"/>
              <a:chExt cx="5199548" cy="4668045"/>
            </a:xfrm>
          </p:grpSpPr>
          <p:sp>
            <p:nvSpPr>
              <p:cNvPr id="675" name="Google Shape;675;p19"/>
              <p:cNvSpPr txBox="1"/>
              <p:nvPr/>
            </p:nvSpPr>
            <p:spPr>
              <a:xfrm rot="-1800000">
                <a:off x="-3414084" y="1620669"/>
                <a:ext cx="1825663" cy="288447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Clr>
                    <a:srgbClr val="000000"/>
                  </a:buClr>
                  <a:buSzPts val="2000"/>
                  <a:buFont typeface="Arial"/>
                  <a:buNone/>
                </a:pP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endParaRPr b="0" i="0" sz="1400" u="none" cap="none" strike="noStrike">
                  <a:solidFill>
                    <a:srgbClr val="000000"/>
                  </a:solidFill>
                  <a:latin typeface="Arial"/>
                  <a:ea typeface="Arial"/>
                  <a:cs typeface="Arial"/>
                  <a:sym typeface="Arial"/>
                </a:endParaRPr>
              </a:p>
            </p:txBody>
          </p:sp>
          <p:sp>
            <p:nvSpPr>
              <p:cNvPr id="676" name="Google Shape;676;p19"/>
              <p:cNvSpPr txBox="1"/>
              <p:nvPr/>
            </p:nvSpPr>
            <p:spPr>
              <a:xfrm rot="-1800000">
                <a:off x="-2817791" y="1846092"/>
                <a:ext cx="1825663" cy="288447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Clr>
                    <a:srgbClr val="000000"/>
                  </a:buClr>
                  <a:buSzPts val="2000"/>
                  <a:buFont typeface="Arial"/>
                  <a:buNone/>
                </a:pP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endParaRPr b="0" i="0" sz="1400" u="none" cap="none" strike="noStrike">
                  <a:solidFill>
                    <a:srgbClr val="000000"/>
                  </a:solidFill>
                  <a:latin typeface="Arial"/>
                  <a:ea typeface="Arial"/>
                  <a:cs typeface="Arial"/>
                  <a:sym typeface="Arial"/>
                </a:endParaRPr>
              </a:p>
            </p:txBody>
          </p:sp>
          <p:sp>
            <p:nvSpPr>
              <p:cNvPr id="677" name="Google Shape;677;p19"/>
              <p:cNvSpPr txBox="1"/>
              <p:nvPr/>
            </p:nvSpPr>
            <p:spPr>
              <a:xfrm rot="-1800000">
                <a:off x="-2391648" y="2076484"/>
                <a:ext cx="1999586" cy="301005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000"/>
                  <a:buFont typeface="Arial"/>
                  <a:buNone/>
                </a:pP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endParaRPr b="0" i="0" sz="1400" u="none" cap="none" strike="noStrike">
                  <a:solidFill>
                    <a:srgbClr val="000000"/>
                  </a:solidFill>
                  <a:latin typeface="Arial"/>
                  <a:ea typeface="Arial"/>
                  <a:cs typeface="Arial"/>
                  <a:sym typeface="Arial"/>
                </a:endParaRPr>
              </a:p>
            </p:txBody>
          </p:sp>
          <p:sp>
            <p:nvSpPr>
              <p:cNvPr id="678" name="Google Shape;678;p19"/>
              <p:cNvSpPr txBox="1"/>
              <p:nvPr/>
            </p:nvSpPr>
            <p:spPr>
              <a:xfrm rot="-1800000">
                <a:off x="-1885852" y="2307764"/>
                <a:ext cx="1999586" cy="301005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000"/>
                  <a:buFont typeface="Arial"/>
                  <a:buNone/>
                </a:pP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endParaRPr b="0" i="0" sz="1400" u="none" cap="none" strike="noStrike">
                  <a:solidFill>
                    <a:srgbClr val="000000"/>
                  </a:solidFill>
                  <a:latin typeface="Arial"/>
                  <a:ea typeface="Arial"/>
                  <a:cs typeface="Arial"/>
                  <a:sym typeface="Arial"/>
                </a:endParaRPr>
              </a:p>
            </p:txBody>
          </p:sp>
          <p:sp>
            <p:nvSpPr>
              <p:cNvPr id="679" name="Google Shape;679;p19"/>
              <p:cNvSpPr txBox="1"/>
              <p:nvPr/>
            </p:nvSpPr>
            <p:spPr>
              <a:xfrm rot="-1800000">
                <a:off x="-1431512" y="2717205"/>
                <a:ext cx="1999586" cy="301005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000"/>
                  <a:buFont typeface="Arial"/>
                  <a:buNone/>
                </a:pP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 … .. …</a:t>
                </a:r>
                <a:endParaRPr b="0" i="0" sz="1400" u="none" cap="none" strike="noStrike">
                  <a:solidFill>
                    <a:srgbClr val="000000"/>
                  </a:solidFill>
                  <a:latin typeface="Arial"/>
                  <a:ea typeface="Arial"/>
                  <a:cs typeface="Arial"/>
                  <a:sym typeface="Arial"/>
                </a:endParaRPr>
              </a:p>
            </p:txBody>
          </p:sp>
        </p:grpSp>
      </p:grpSp>
      <p:sp>
        <p:nvSpPr>
          <p:cNvPr id="680" name="Google Shape;680;p19"/>
          <p:cNvSpPr txBox="1"/>
          <p:nvPr/>
        </p:nvSpPr>
        <p:spPr>
          <a:xfrm>
            <a:off x="795604" y="5378311"/>
            <a:ext cx="352051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Arial"/>
                <a:ea typeface="Arial"/>
                <a:cs typeface="Arial"/>
                <a:sym typeface="Arial"/>
              </a:rPr>
              <a:t>Operação de datacenters</a:t>
            </a:r>
            <a:endParaRPr b="0" i="0" sz="1400" u="none" cap="none" strike="noStrike">
              <a:solidFill>
                <a:srgbClr val="000000"/>
              </a:solidFill>
              <a:latin typeface="Arial"/>
              <a:ea typeface="Arial"/>
              <a:cs typeface="Arial"/>
              <a:sym typeface="Arial"/>
            </a:endParaRPr>
          </a:p>
        </p:txBody>
      </p:sp>
      <p:sp>
        <p:nvSpPr>
          <p:cNvPr descr="Left-right arrow labeled investment." id="681" name="Google Shape;681;p19"/>
          <p:cNvSpPr/>
          <p:nvPr/>
        </p:nvSpPr>
        <p:spPr>
          <a:xfrm>
            <a:off x="4813045" y="2849519"/>
            <a:ext cx="2559864" cy="1662774"/>
          </a:xfrm>
          <a:prstGeom prst="leftRightArrow">
            <a:avLst>
              <a:gd fmla="val 35090" name="adj1"/>
              <a:gd fmla="val 41055" name="adj2"/>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200"/>
              <a:buFont typeface="Arial"/>
              <a:buNone/>
            </a:pPr>
            <a:r>
              <a:rPr b="0" i="0" lang="pt-BR" sz="2200" u="none" cap="none" strike="noStrike">
                <a:solidFill>
                  <a:schemeClr val="dk1"/>
                </a:solidFill>
                <a:latin typeface="Arial"/>
                <a:ea typeface="Arial"/>
                <a:cs typeface="Arial"/>
                <a:sym typeface="Arial"/>
              </a:rPr>
              <a:t>Investimento</a:t>
            </a:r>
            <a:endParaRPr b="0" i="0" sz="1400" u="none" cap="none" strike="noStrike">
              <a:solidFill>
                <a:srgbClr val="000000"/>
              </a:solidFill>
              <a:latin typeface="Arial"/>
              <a:ea typeface="Arial"/>
              <a:cs typeface="Arial"/>
              <a:sym typeface="Arial"/>
            </a:endParaRPr>
          </a:p>
        </p:txBody>
      </p:sp>
      <p:grpSp>
        <p:nvGrpSpPr>
          <p:cNvPr descr="cartoon office building and cartoon outline of people." id="682" name="Google Shape;682;p19"/>
          <p:cNvGrpSpPr/>
          <p:nvPr/>
        </p:nvGrpSpPr>
        <p:grpSpPr>
          <a:xfrm>
            <a:off x="6911907" y="1965559"/>
            <a:ext cx="5175705" cy="3285723"/>
            <a:chOff x="6911907" y="1965559"/>
            <a:chExt cx="5175705" cy="3285723"/>
          </a:xfrm>
        </p:grpSpPr>
        <p:pic>
          <p:nvPicPr>
            <p:cNvPr descr="Cartoon office building." id="683" name="Google Shape;683;p19"/>
            <p:cNvPicPr preferRelativeResize="0"/>
            <p:nvPr/>
          </p:nvPicPr>
          <p:blipFill rotWithShape="1">
            <a:blip r:embed="rId4">
              <a:alphaModFix/>
            </a:blip>
            <a:srcRect b="0" l="0" r="0" t="0"/>
            <a:stretch/>
          </p:blipFill>
          <p:spPr>
            <a:xfrm>
              <a:off x="6911907" y="1965559"/>
              <a:ext cx="3148995" cy="3148995"/>
            </a:xfrm>
            <a:prstGeom prst="rect">
              <a:avLst/>
            </a:prstGeom>
            <a:noFill/>
            <a:ln>
              <a:noFill/>
            </a:ln>
          </p:spPr>
        </p:pic>
        <p:grpSp>
          <p:nvGrpSpPr>
            <p:cNvPr id="684" name="Google Shape;684;p19"/>
            <p:cNvGrpSpPr/>
            <p:nvPr/>
          </p:nvGrpSpPr>
          <p:grpSpPr>
            <a:xfrm>
              <a:off x="9595462" y="3290019"/>
              <a:ext cx="2492150" cy="1961263"/>
              <a:chOff x="9595462" y="3290019"/>
              <a:chExt cx="2492150" cy="1961263"/>
            </a:xfrm>
          </p:grpSpPr>
          <p:pic>
            <p:nvPicPr>
              <p:cNvPr descr="Cartoon of customer outlines." id="685" name="Google Shape;685;p19"/>
              <p:cNvPicPr preferRelativeResize="0"/>
              <p:nvPr/>
            </p:nvPicPr>
            <p:blipFill rotWithShape="1">
              <a:blip r:embed="rId5">
                <a:alphaModFix/>
              </a:blip>
              <a:srcRect b="0" l="0" r="0" t="0"/>
              <a:stretch/>
            </p:blipFill>
            <p:spPr>
              <a:xfrm>
                <a:off x="10154557" y="3290019"/>
                <a:ext cx="1532065" cy="1532065"/>
              </a:xfrm>
              <a:prstGeom prst="rect">
                <a:avLst/>
              </a:prstGeom>
              <a:noFill/>
              <a:ln>
                <a:noFill/>
              </a:ln>
            </p:spPr>
          </p:pic>
          <p:pic>
            <p:nvPicPr>
              <p:cNvPr descr="Cartoon outline of customers." id="686" name="Google Shape;686;p19"/>
              <p:cNvPicPr preferRelativeResize="0"/>
              <p:nvPr/>
            </p:nvPicPr>
            <p:blipFill rotWithShape="1">
              <a:blip r:embed="rId6">
                <a:alphaModFix/>
              </a:blip>
              <a:srcRect b="0" l="0" r="0" t="0"/>
              <a:stretch/>
            </p:blipFill>
            <p:spPr>
              <a:xfrm>
                <a:off x="9595462" y="3675983"/>
                <a:ext cx="1532065" cy="1532065"/>
              </a:xfrm>
              <a:prstGeom prst="rect">
                <a:avLst/>
              </a:prstGeom>
              <a:noFill/>
              <a:ln>
                <a:noFill/>
              </a:ln>
            </p:spPr>
          </p:pic>
          <p:pic>
            <p:nvPicPr>
              <p:cNvPr descr="Cartoon outline of customers." id="687" name="Google Shape;687;p19"/>
              <p:cNvPicPr preferRelativeResize="0"/>
              <p:nvPr/>
            </p:nvPicPr>
            <p:blipFill rotWithShape="1">
              <a:blip r:embed="rId7">
                <a:alphaModFix/>
              </a:blip>
              <a:srcRect b="0" l="0" r="0" t="0"/>
              <a:stretch/>
            </p:blipFill>
            <p:spPr>
              <a:xfrm>
                <a:off x="9817967" y="3530571"/>
                <a:ext cx="1532065" cy="1532065"/>
              </a:xfrm>
              <a:prstGeom prst="rect">
                <a:avLst/>
              </a:prstGeom>
              <a:noFill/>
              <a:ln>
                <a:noFill/>
              </a:ln>
            </p:spPr>
          </p:pic>
          <p:pic>
            <p:nvPicPr>
              <p:cNvPr descr="Cartoon outline of customers." id="688" name="Google Shape;688;p19"/>
              <p:cNvPicPr preferRelativeResize="0"/>
              <p:nvPr/>
            </p:nvPicPr>
            <p:blipFill rotWithShape="1">
              <a:blip r:embed="rId6">
                <a:alphaModFix/>
              </a:blip>
              <a:srcRect b="0" l="0" r="0" t="0"/>
              <a:stretch/>
            </p:blipFill>
            <p:spPr>
              <a:xfrm>
                <a:off x="10097287" y="3650030"/>
                <a:ext cx="1532065" cy="1532065"/>
              </a:xfrm>
              <a:prstGeom prst="rect">
                <a:avLst/>
              </a:prstGeom>
              <a:noFill/>
              <a:ln>
                <a:noFill/>
              </a:ln>
            </p:spPr>
          </p:pic>
          <p:pic>
            <p:nvPicPr>
              <p:cNvPr descr="Cartoon outline of customers." id="689" name="Google Shape;689;p19"/>
              <p:cNvPicPr preferRelativeResize="0"/>
              <p:nvPr/>
            </p:nvPicPr>
            <p:blipFill rotWithShape="1">
              <a:blip r:embed="rId6">
                <a:alphaModFix/>
              </a:blip>
              <a:srcRect b="0" l="0" r="0" t="0"/>
              <a:stretch/>
            </p:blipFill>
            <p:spPr>
              <a:xfrm>
                <a:off x="10376607" y="3504618"/>
                <a:ext cx="1532065" cy="1532065"/>
              </a:xfrm>
              <a:prstGeom prst="rect">
                <a:avLst/>
              </a:prstGeom>
              <a:noFill/>
              <a:ln>
                <a:noFill/>
              </a:ln>
            </p:spPr>
          </p:pic>
          <p:pic>
            <p:nvPicPr>
              <p:cNvPr descr="Cartoon outline of customers." id="690" name="Google Shape;690;p19"/>
              <p:cNvPicPr preferRelativeResize="0"/>
              <p:nvPr/>
            </p:nvPicPr>
            <p:blipFill rotWithShape="1">
              <a:blip r:embed="rId6">
                <a:alphaModFix/>
              </a:blip>
              <a:srcRect b="0" l="0" r="0" t="0"/>
              <a:stretch/>
            </p:blipFill>
            <p:spPr>
              <a:xfrm>
                <a:off x="10555547" y="3719217"/>
                <a:ext cx="1532065" cy="1532065"/>
              </a:xfrm>
              <a:prstGeom prst="rect">
                <a:avLst/>
              </a:prstGeom>
              <a:noFill/>
              <a:ln>
                <a:noFill/>
              </a:ln>
            </p:spPr>
          </p:pic>
        </p:grpSp>
      </p:grpSp>
      <p:sp>
        <p:nvSpPr>
          <p:cNvPr id="691" name="Google Shape;691;p19"/>
          <p:cNvSpPr txBox="1"/>
          <p:nvPr/>
        </p:nvSpPr>
        <p:spPr>
          <a:xfrm>
            <a:off x="7683319" y="5378311"/>
            <a:ext cx="391966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Arial"/>
                <a:ea typeface="Arial"/>
                <a:cs typeface="Arial"/>
                <a:sym typeface="Arial"/>
              </a:rPr>
              <a:t>Negócios e clientes</a:t>
            </a:r>
            <a:endParaRPr b="0" i="0" sz="1400" u="none" cap="none" strike="noStrike">
              <a:solidFill>
                <a:srgbClr val="000000"/>
              </a:solidFill>
              <a:latin typeface="Arial"/>
              <a:ea typeface="Arial"/>
              <a:cs typeface="Arial"/>
              <a:sym typeface="Arial"/>
            </a:endParaRPr>
          </a:p>
        </p:txBody>
      </p:sp>
      <p:sp>
        <p:nvSpPr>
          <p:cNvPr id="692" name="Google Shape;692;p19"/>
          <p:cNvSpPr txBox="1"/>
          <p:nvPr>
            <p:ph idx="11" type="ftr"/>
          </p:nvPr>
        </p:nvSpPr>
        <p:spPr>
          <a:xfrm>
            <a:off x="419099" y="6356350"/>
            <a:ext cx="475674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693" name="Google Shape;693;p1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
        <p:nvSpPr>
          <p:cNvPr id="694" name="Google Shape;694;p19"/>
          <p:cNvSpPr/>
          <p:nvPr/>
        </p:nvSpPr>
        <p:spPr>
          <a:xfrm rot="-1792367">
            <a:off x="397861" y="2219527"/>
            <a:ext cx="15856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pt-BR" sz="1200" u="none" cap="none" strike="noStrike">
                <a:solidFill>
                  <a:schemeClr val="dk1"/>
                </a:solidFill>
                <a:latin typeface="Arial"/>
                <a:ea typeface="Arial"/>
                <a:cs typeface="Arial"/>
                <a:sym typeface="Arial"/>
              </a:rPr>
              <a:t>Folha de pagamento</a:t>
            </a:r>
            <a:endParaRPr b="0" i="0" sz="1200" u="none" cap="none" strike="noStrike">
              <a:solidFill>
                <a:schemeClr val="dk1"/>
              </a:solidFill>
              <a:latin typeface="Arial"/>
              <a:ea typeface="Arial"/>
              <a:cs typeface="Arial"/>
              <a:sym typeface="Arial"/>
            </a:endParaRPr>
          </a:p>
        </p:txBody>
      </p:sp>
      <p:sp>
        <p:nvSpPr>
          <p:cNvPr id="695" name="Google Shape;695;p19"/>
          <p:cNvSpPr/>
          <p:nvPr/>
        </p:nvSpPr>
        <p:spPr>
          <a:xfrm rot="-1838119">
            <a:off x="1335832" y="2291939"/>
            <a:ext cx="8274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pt-BR" sz="1200" u="none" cap="none" strike="noStrike">
                <a:solidFill>
                  <a:schemeClr val="dk1"/>
                </a:solidFill>
                <a:latin typeface="Arial"/>
                <a:ea typeface="Arial"/>
                <a:cs typeface="Arial"/>
                <a:sym typeface="Arial"/>
              </a:rPr>
              <a:t>Utilitários</a:t>
            </a:r>
            <a:endParaRPr b="0" i="0" sz="1200" u="none" cap="none" strike="noStrike">
              <a:solidFill>
                <a:schemeClr val="dk1"/>
              </a:solidFill>
              <a:latin typeface="Arial"/>
              <a:ea typeface="Arial"/>
              <a:cs typeface="Arial"/>
              <a:sym typeface="Arial"/>
            </a:endParaRPr>
          </a:p>
        </p:txBody>
      </p:sp>
      <p:sp>
        <p:nvSpPr>
          <p:cNvPr id="696" name="Google Shape;696;p19"/>
          <p:cNvSpPr/>
          <p:nvPr/>
        </p:nvSpPr>
        <p:spPr>
          <a:xfrm rot="-1740724">
            <a:off x="1589132" y="2531855"/>
            <a:ext cx="102303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pt-BR" sz="1200" u="none" cap="none" strike="noStrike">
                <a:solidFill>
                  <a:schemeClr val="dk1"/>
                </a:solidFill>
                <a:latin typeface="Arial"/>
                <a:ea typeface="Arial"/>
                <a:cs typeface="Arial"/>
                <a:sym typeface="Arial"/>
              </a:rPr>
              <a:t>Manutenção</a:t>
            </a:r>
            <a:endParaRPr b="0" i="0" sz="1200" u="none" cap="none" strike="noStrike">
              <a:solidFill>
                <a:schemeClr val="dk1"/>
              </a:solidFill>
              <a:latin typeface="Arial"/>
              <a:ea typeface="Arial"/>
              <a:cs typeface="Arial"/>
              <a:sym typeface="Arial"/>
            </a:endParaRPr>
          </a:p>
        </p:txBody>
      </p:sp>
      <p:sp>
        <p:nvSpPr>
          <p:cNvPr id="697" name="Google Shape;697;p19"/>
          <p:cNvSpPr/>
          <p:nvPr/>
        </p:nvSpPr>
        <p:spPr>
          <a:xfrm rot="-1776260">
            <a:off x="1938527" y="2807745"/>
            <a:ext cx="10759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pt-BR" sz="1200" u="none" cap="none" strike="noStrike">
                <a:solidFill>
                  <a:schemeClr val="dk1"/>
                </a:solidFill>
                <a:latin typeface="Arial"/>
                <a:ea typeface="Arial"/>
                <a:cs typeface="Arial"/>
                <a:sym typeface="Arial"/>
              </a:rPr>
              <a:t>Ambientação</a:t>
            </a:r>
            <a:endParaRPr b="0" i="0" sz="1200" u="none" cap="none" strike="noStrike">
              <a:solidFill>
                <a:schemeClr val="dk1"/>
              </a:solidFill>
              <a:latin typeface="Arial"/>
              <a:ea typeface="Arial"/>
              <a:cs typeface="Arial"/>
              <a:sym typeface="Arial"/>
            </a:endParaRPr>
          </a:p>
        </p:txBody>
      </p:sp>
      <p:sp>
        <p:nvSpPr>
          <p:cNvPr id="698" name="Google Shape;698;p19"/>
          <p:cNvSpPr/>
          <p:nvPr/>
        </p:nvSpPr>
        <p:spPr>
          <a:xfrm rot="-1726292">
            <a:off x="2387939" y="3136445"/>
            <a:ext cx="83708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pt-BR" sz="1200" u="none" cap="none" strike="noStrike">
                <a:solidFill>
                  <a:schemeClr val="dk1"/>
                </a:solidFill>
                <a:latin typeface="Arial"/>
                <a:ea typeface="Arial"/>
                <a:cs typeface="Arial"/>
                <a:sym typeface="Arial"/>
              </a:rPr>
              <a:t>Hardware</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Visão geral do módulo</a:t>
            </a:r>
            <a:endParaRPr/>
          </a:p>
        </p:txBody>
      </p:sp>
      <p:sp>
        <p:nvSpPr>
          <p:cNvPr id="412" name="Google Shape;412;p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pt-BR"/>
              <a:t>Tópicos</a:t>
            </a:r>
            <a:endParaRPr/>
          </a:p>
          <a:p>
            <a:pPr indent="-228600" lvl="0" marL="228600" rtl="0" algn="l">
              <a:lnSpc>
                <a:spcPct val="90000"/>
              </a:lnSpc>
              <a:spcBef>
                <a:spcPts val="1000"/>
              </a:spcBef>
              <a:spcAft>
                <a:spcPts val="0"/>
              </a:spcAft>
              <a:buClr>
                <a:schemeClr val="dk1"/>
              </a:buClr>
              <a:buSzPts val="2800"/>
              <a:buChar char="•"/>
            </a:pPr>
            <a:r>
              <a:rPr lang="pt-BR"/>
              <a:t>Introdução à computação em nuvem</a:t>
            </a:r>
            <a:endParaRPr/>
          </a:p>
          <a:p>
            <a:pPr indent="-228600" lvl="0" marL="228600" rtl="0" algn="l">
              <a:lnSpc>
                <a:spcPct val="90000"/>
              </a:lnSpc>
              <a:spcBef>
                <a:spcPts val="1000"/>
              </a:spcBef>
              <a:spcAft>
                <a:spcPts val="0"/>
              </a:spcAft>
              <a:buClr>
                <a:schemeClr val="dk1"/>
              </a:buClr>
              <a:buSzPts val="2800"/>
              <a:buChar char="•"/>
            </a:pPr>
            <a:r>
              <a:rPr lang="pt-BR"/>
              <a:t>Vantagens da computação em nuvem</a:t>
            </a:r>
            <a:endParaRPr/>
          </a:p>
          <a:p>
            <a:pPr indent="-228600" lvl="0" marL="228600" rtl="0" algn="l">
              <a:lnSpc>
                <a:spcPct val="90000"/>
              </a:lnSpc>
              <a:spcBef>
                <a:spcPts val="1000"/>
              </a:spcBef>
              <a:spcAft>
                <a:spcPts val="0"/>
              </a:spcAft>
              <a:buClr>
                <a:schemeClr val="dk1"/>
              </a:buClr>
              <a:buSzPts val="2800"/>
              <a:buChar char="•"/>
            </a:pPr>
            <a:r>
              <a:rPr lang="pt-BR"/>
              <a:t>Introdução à Amazon Web Services (AWS)</a:t>
            </a:r>
            <a:endParaRPr/>
          </a:p>
          <a:p>
            <a:pPr indent="-228600" lvl="0" marL="228600" rtl="0" algn="l">
              <a:lnSpc>
                <a:spcPct val="90000"/>
              </a:lnSpc>
              <a:spcBef>
                <a:spcPts val="1000"/>
              </a:spcBef>
              <a:spcAft>
                <a:spcPts val="0"/>
              </a:spcAft>
              <a:buClr>
                <a:schemeClr val="dk1"/>
              </a:buClr>
              <a:buSzPts val="2800"/>
              <a:buChar char="•"/>
            </a:pPr>
            <a:r>
              <a:rPr lang="pt-BR"/>
              <a:t>AWS Cloud Adoption Framework (AWS CAF)</a:t>
            </a:r>
            <a:endParaRPr/>
          </a:p>
          <a:p>
            <a:pPr indent="-50800" lvl="0" marL="228600" rtl="0" algn="l">
              <a:lnSpc>
                <a:spcPct val="90000"/>
              </a:lnSpc>
              <a:spcBef>
                <a:spcPts val="1000"/>
              </a:spcBef>
              <a:spcAft>
                <a:spcPts val="0"/>
              </a:spcAft>
              <a:buClr>
                <a:schemeClr val="dk1"/>
              </a:buClr>
              <a:buSzPts val="2800"/>
              <a:buNone/>
            </a:pPr>
            <a:r>
              <a:t/>
            </a:r>
            <a:endParaRPr/>
          </a:p>
        </p:txBody>
      </p:sp>
      <p:grpSp>
        <p:nvGrpSpPr>
          <p:cNvPr id="413" name="Google Shape;413;p2"/>
          <p:cNvGrpSpPr/>
          <p:nvPr/>
        </p:nvGrpSpPr>
        <p:grpSpPr>
          <a:xfrm>
            <a:off x="419100" y="4924413"/>
            <a:ext cx="2832953" cy="532323"/>
            <a:chOff x="4188879" y="4810544"/>
            <a:chExt cx="2832953" cy="532323"/>
          </a:xfrm>
        </p:grpSpPr>
        <p:sp>
          <p:nvSpPr>
            <p:cNvPr id="414" name="Google Shape;414;p2"/>
            <p:cNvSpPr txBox="1"/>
            <p:nvPr/>
          </p:nvSpPr>
          <p:spPr>
            <a:xfrm>
              <a:off x="4721202" y="4892040"/>
              <a:ext cx="230063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Teste de conhecimento</a:t>
              </a:r>
              <a:endParaRPr b="0" i="0" sz="1400" u="none" cap="none" strike="noStrike">
                <a:solidFill>
                  <a:srgbClr val="000000"/>
                </a:solidFill>
                <a:latin typeface="Arial"/>
                <a:ea typeface="Arial"/>
                <a:cs typeface="Arial"/>
                <a:sym typeface="Arial"/>
              </a:endParaRPr>
            </a:p>
          </p:txBody>
        </p:sp>
        <p:pic>
          <p:nvPicPr>
            <p:cNvPr id="415" name="Google Shape;415;p2"/>
            <p:cNvPicPr preferRelativeResize="0"/>
            <p:nvPr/>
          </p:nvPicPr>
          <p:blipFill rotWithShape="1">
            <a:blip r:embed="rId3">
              <a:alphaModFix/>
            </a:blip>
            <a:srcRect b="0" l="0" r="0" t="0"/>
            <a:stretch/>
          </p:blipFill>
          <p:spPr>
            <a:xfrm>
              <a:off x="4188879" y="4810544"/>
              <a:ext cx="532323" cy="532323"/>
            </a:xfrm>
            <a:prstGeom prst="rect">
              <a:avLst/>
            </a:prstGeom>
            <a:noFill/>
            <a:ln>
              <a:noFill/>
            </a:ln>
          </p:spPr>
        </p:pic>
      </p:grpSp>
      <p:sp>
        <p:nvSpPr>
          <p:cNvPr id="416" name="Google Shape;416;p2"/>
          <p:cNvSpPr txBox="1"/>
          <p:nvPr>
            <p:ph idx="11" type="ftr"/>
          </p:nvPr>
        </p:nvSpPr>
        <p:spPr>
          <a:xfrm>
            <a:off x="419100" y="6356350"/>
            <a:ext cx="457091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417" name="Google Shape;417;p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2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Tenha alcance global em minutos</a:t>
            </a:r>
            <a:endParaRPr/>
          </a:p>
        </p:txBody>
      </p:sp>
      <p:grpSp>
        <p:nvGrpSpPr>
          <p:cNvPr descr="world map of aws regions overlaid with a screenshot of the aws management console with arrows pointing out to colorful photography icons on the different continents." id="704" name="Google Shape;704;p20"/>
          <p:cNvGrpSpPr/>
          <p:nvPr/>
        </p:nvGrpSpPr>
        <p:grpSpPr>
          <a:xfrm>
            <a:off x="0" y="1285456"/>
            <a:ext cx="12192000" cy="5070893"/>
            <a:chOff x="0" y="1285456"/>
            <a:chExt cx="12192000" cy="5070893"/>
          </a:xfrm>
        </p:grpSpPr>
        <p:pic>
          <p:nvPicPr>
            <p:cNvPr descr="World map of AWS Regions." id="705" name="Google Shape;705;p20"/>
            <p:cNvPicPr preferRelativeResize="0"/>
            <p:nvPr/>
          </p:nvPicPr>
          <p:blipFill rotWithShape="1">
            <a:blip r:embed="rId3">
              <a:alphaModFix/>
            </a:blip>
            <a:srcRect b="11878" l="0" r="0" t="14921"/>
            <a:stretch/>
          </p:blipFill>
          <p:spPr>
            <a:xfrm>
              <a:off x="0" y="1300695"/>
              <a:ext cx="12192000" cy="5055654"/>
            </a:xfrm>
            <a:prstGeom prst="rect">
              <a:avLst/>
            </a:prstGeom>
            <a:noFill/>
            <a:ln cap="flat" cmpd="sng" w="19050">
              <a:solidFill>
                <a:schemeClr val="dk1"/>
              </a:solidFill>
              <a:prstDash val="solid"/>
              <a:round/>
              <a:headEnd len="sm" w="sm" type="none"/>
              <a:tailEnd len="sm" w="sm" type="none"/>
            </a:ln>
          </p:spPr>
        </p:pic>
        <p:sp>
          <p:nvSpPr>
            <p:cNvPr id="706" name="Google Shape;706;p20"/>
            <p:cNvSpPr/>
            <p:nvPr/>
          </p:nvSpPr>
          <p:spPr>
            <a:xfrm>
              <a:off x="0" y="1285456"/>
              <a:ext cx="12192000" cy="5055654"/>
            </a:xfrm>
            <a:prstGeom prst="rect">
              <a:avLst/>
            </a:prstGeom>
            <a:solidFill>
              <a:srgbClr val="FFFFFF">
                <a:alpha val="49411"/>
              </a:srgb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07" name="Google Shape;707;p20"/>
            <p:cNvSpPr/>
            <p:nvPr/>
          </p:nvSpPr>
          <p:spPr>
            <a:xfrm>
              <a:off x="3405908" y="4625178"/>
              <a:ext cx="954057" cy="949514"/>
            </a:xfrm>
            <a:prstGeom prst="roundRect">
              <a:avLst>
                <a:gd fmla="val 16667" name="adj"/>
              </a:avLst>
            </a:prstGeom>
            <a:solidFill>
              <a:schemeClr val="lt1"/>
            </a:solidFill>
            <a:ln cap="flat" cmpd="sng" w="28575">
              <a:solidFill>
                <a:schemeClr val="dk1"/>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id="708" name="Google Shape;708;p20"/>
            <p:cNvPicPr preferRelativeResize="0"/>
            <p:nvPr/>
          </p:nvPicPr>
          <p:blipFill rotWithShape="1">
            <a:blip r:embed="rId4">
              <a:alphaModFix/>
            </a:blip>
            <a:srcRect b="0" l="0" r="0" t="0"/>
            <a:stretch/>
          </p:blipFill>
          <p:spPr>
            <a:xfrm>
              <a:off x="3405908" y="4625177"/>
              <a:ext cx="954057" cy="949514"/>
            </a:xfrm>
            <a:prstGeom prst="rect">
              <a:avLst/>
            </a:prstGeom>
            <a:noFill/>
            <a:ln>
              <a:noFill/>
            </a:ln>
          </p:spPr>
        </p:pic>
        <p:sp>
          <p:nvSpPr>
            <p:cNvPr id="709" name="Google Shape;709;p20"/>
            <p:cNvSpPr/>
            <p:nvPr/>
          </p:nvSpPr>
          <p:spPr>
            <a:xfrm>
              <a:off x="2559870" y="2000080"/>
              <a:ext cx="975688" cy="971042"/>
            </a:xfrm>
            <a:prstGeom prst="roundRect">
              <a:avLst>
                <a:gd fmla="val 16667" name="adj"/>
              </a:avLst>
            </a:prstGeom>
            <a:solidFill>
              <a:schemeClr val="lt1"/>
            </a:solidFill>
            <a:ln cap="flat" cmpd="sng" w="28575">
              <a:solidFill>
                <a:schemeClr val="dk1"/>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id="710" name="Google Shape;710;p20"/>
            <p:cNvPicPr preferRelativeResize="0"/>
            <p:nvPr/>
          </p:nvPicPr>
          <p:blipFill rotWithShape="1">
            <a:blip r:embed="rId5">
              <a:alphaModFix/>
            </a:blip>
            <a:srcRect b="0" l="0" r="0" t="0"/>
            <a:stretch/>
          </p:blipFill>
          <p:spPr>
            <a:xfrm>
              <a:off x="2559870" y="2000079"/>
              <a:ext cx="975688" cy="971042"/>
            </a:xfrm>
            <a:prstGeom prst="rect">
              <a:avLst/>
            </a:prstGeom>
            <a:noFill/>
            <a:ln>
              <a:noFill/>
            </a:ln>
          </p:spPr>
        </p:pic>
        <p:sp>
          <p:nvSpPr>
            <p:cNvPr id="711" name="Google Shape;711;p20"/>
            <p:cNvSpPr/>
            <p:nvPr/>
          </p:nvSpPr>
          <p:spPr>
            <a:xfrm>
              <a:off x="9802619" y="4855955"/>
              <a:ext cx="994840" cy="990103"/>
            </a:xfrm>
            <a:prstGeom prst="roundRect">
              <a:avLst>
                <a:gd fmla="val 16667" name="adj"/>
              </a:avLst>
            </a:prstGeom>
            <a:solidFill>
              <a:schemeClr val="lt1"/>
            </a:solidFill>
            <a:ln cap="flat" cmpd="sng" w="28575">
              <a:solidFill>
                <a:schemeClr val="dk1"/>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id="712" name="Google Shape;712;p20"/>
            <p:cNvPicPr preferRelativeResize="0"/>
            <p:nvPr/>
          </p:nvPicPr>
          <p:blipFill rotWithShape="1">
            <a:blip r:embed="rId6">
              <a:alphaModFix/>
            </a:blip>
            <a:srcRect b="0" l="0" r="0" t="0"/>
            <a:stretch/>
          </p:blipFill>
          <p:spPr>
            <a:xfrm>
              <a:off x="9802619" y="4855954"/>
              <a:ext cx="994840" cy="990103"/>
            </a:xfrm>
            <a:prstGeom prst="rect">
              <a:avLst/>
            </a:prstGeom>
            <a:noFill/>
            <a:ln>
              <a:noFill/>
            </a:ln>
          </p:spPr>
        </p:pic>
        <p:sp>
          <p:nvSpPr>
            <p:cNvPr id="713" name="Google Shape;713;p20"/>
            <p:cNvSpPr/>
            <p:nvPr/>
          </p:nvSpPr>
          <p:spPr>
            <a:xfrm>
              <a:off x="9042712" y="2776323"/>
              <a:ext cx="964829" cy="960235"/>
            </a:xfrm>
            <a:prstGeom prst="roundRect">
              <a:avLst>
                <a:gd fmla="val 16667" name="adj"/>
              </a:avLst>
            </a:prstGeom>
            <a:solidFill>
              <a:schemeClr val="lt1"/>
            </a:solidFill>
            <a:ln cap="flat" cmpd="sng" w="28575">
              <a:solidFill>
                <a:schemeClr val="dk1"/>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id="714" name="Google Shape;714;p20"/>
            <p:cNvPicPr preferRelativeResize="0"/>
            <p:nvPr/>
          </p:nvPicPr>
          <p:blipFill rotWithShape="1">
            <a:blip r:embed="rId7">
              <a:alphaModFix/>
            </a:blip>
            <a:srcRect b="0" l="0" r="0" t="0"/>
            <a:stretch/>
          </p:blipFill>
          <p:spPr>
            <a:xfrm>
              <a:off x="9042712" y="2776322"/>
              <a:ext cx="964829" cy="960235"/>
            </a:xfrm>
            <a:prstGeom prst="rect">
              <a:avLst/>
            </a:prstGeom>
            <a:noFill/>
            <a:ln>
              <a:noFill/>
            </a:ln>
          </p:spPr>
        </p:pic>
        <p:cxnSp>
          <p:nvCxnSpPr>
            <p:cNvPr id="715" name="Google Shape;715;p20"/>
            <p:cNvCxnSpPr/>
            <p:nvPr/>
          </p:nvCxnSpPr>
          <p:spPr>
            <a:xfrm flipH="1">
              <a:off x="4354286" y="4048145"/>
              <a:ext cx="2203166" cy="677195"/>
            </a:xfrm>
            <a:prstGeom prst="straightConnector1">
              <a:avLst/>
            </a:prstGeom>
            <a:noFill/>
            <a:ln cap="flat" cmpd="sng" w="28575">
              <a:solidFill>
                <a:schemeClr val="dk1"/>
              </a:solidFill>
              <a:prstDash val="solid"/>
              <a:miter lim="800000"/>
              <a:headEnd len="sm" w="sm" type="none"/>
              <a:tailEnd len="med" w="med" type="triangle"/>
            </a:ln>
          </p:spPr>
        </p:cxnSp>
        <p:cxnSp>
          <p:nvCxnSpPr>
            <p:cNvPr id="716" name="Google Shape;716;p20"/>
            <p:cNvCxnSpPr/>
            <p:nvPr/>
          </p:nvCxnSpPr>
          <p:spPr>
            <a:xfrm rot="10800000">
              <a:off x="3541486" y="2838483"/>
              <a:ext cx="3015966" cy="1209662"/>
            </a:xfrm>
            <a:prstGeom prst="straightConnector1">
              <a:avLst/>
            </a:prstGeom>
            <a:noFill/>
            <a:ln cap="flat" cmpd="sng" w="28575">
              <a:solidFill>
                <a:schemeClr val="dk1"/>
              </a:solidFill>
              <a:prstDash val="solid"/>
              <a:miter lim="800000"/>
              <a:headEnd len="sm" w="sm" type="none"/>
              <a:tailEnd len="med" w="med" type="triangle"/>
            </a:ln>
          </p:spPr>
        </p:cxnSp>
        <p:cxnSp>
          <p:nvCxnSpPr>
            <p:cNvPr id="717" name="Google Shape;717;p20"/>
            <p:cNvCxnSpPr/>
            <p:nvPr/>
          </p:nvCxnSpPr>
          <p:spPr>
            <a:xfrm flipH="1" rot="10800000">
              <a:off x="6531429" y="3651283"/>
              <a:ext cx="2481942" cy="391886"/>
            </a:xfrm>
            <a:prstGeom prst="straightConnector1">
              <a:avLst/>
            </a:prstGeom>
            <a:noFill/>
            <a:ln cap="flat" cmpd="sng" w="28575">
              <a:solidFill>
                <a:schemeClr val="dk1"/>
              </a:solidFill>
              <a:prstDash val="solid"/>
              <a:miter lim="800000"/>
              <a:headEnd len="sm" w="sm" type="none"/>
              <a:tailEnd len="med" w="med" type="triangle"/>
            </a:ln>
          </p:spPr>
        </p:cxnSp>
        <p:cxnSp>
          <p:nvCxnSpPr>
            <p:cNvPr id="718" name="Google Shape;718;p20"/>
            <p:cNvCxnSpPr/>
            <p:nvPr/>
          </p:nvCxnSpPr>
          <p:spPr>
            <a:xfrm>
              <a:off x="6557452" y="4048145"/>
              <a:ext cx="3268719" cy="865881"/>
            </a:xfrm>
            <a:prstGeom prst="straightConnector1">
              <a:avLst/>
            </a:prstGeom>
            <a:noFill/>
            <a:ln cap="flat" cmpd="sng" w="28575">
              <a:solidFill>
                <a:schemeClr val="dk1"/>
              </a:solidFill>
              <a:prstDash val="solid"/>
              <a:miter lim="800000"/>
              <a:headEnd len="sm" w="sm" type="none"/>
              <a:tailEnd len="med" w="med" type="triangle"/>
            </a:ln>
          </p:spPr>
        </p:cxnSp>
        <p:pic>
          <p:nvPicPr>
            <p:cNvPr id="719" name="Google Shape;719;p20"/>
            <p:cNvPicPr preferRelativeResize="0"/>
            <p:nvPr/>
          </p:nvPicPr>
          <p:blipFill rotWithShape="1">
            <a:blip r:embed="rId8">
              <a:alphaModFix/>
            </a:blip>
            <a:srcRect b="0" l="0" r="0" t="0"/>
            <a:stretch/>
          </p:blipFill>
          <p:spPr>
            <a:xfrm>
              <a:off x="4695145" y="2485601"/>
              <a:ext cx="3947887" cy="3125089"/>
            </a:xfrm>
            <a:prstGeom prst="rect">
              <a:avLst/>
            </a:prstGeom>
            <a:noFill/>
            <a:ln cap="flat" cmpd="sng" w="2857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720" name="Google Shape;720;p20"/>
            <p:cNvPicPr preferRelativeResize="0"/>
            <p:nvPr/>
          </p:nvPicPr>
          <p:blipFill rotWithShape="1">
            <a:blip r:embed="rId9">
              <a:alphaModFix/>
            </a:blip>
            <a:srcRect b="0" l="0" r="0" t="0"/>
            <a:stretch/>
          </p:blipFill>
          <p:spPr>
            <a:xfrm>
              <a:off x="7413077" y="2500841"/>
              <a:ext cx="1229955" cy="3125089"/>
            </a:xfrm>
            <a:prstGeom prst="rect">
              <a:avLst/>
            </a:prstGeom>
            <a:noFill/>
            <a:ln cap="flat" cmpd="sng" w="2857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grpSp>
      <p:sp>
        <p:nvSpPr>
          <p:cNvPr id="721" name="Google Shape;721;p20"/>
          <p:cNvSpPr txBox="1"/>
          <p:nvPr>
            <p:ph idx="11" type="ftr"/>
          </p:nvPr>
        </p:nvSpPr>
        <p:spPr>
          <a:xfrm>
            <a:off x="419100" y="6356350"/>
            <a:ext cx="441169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722" name="Google Shape;722;p2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21"/>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pt-BR"/>
              <a:t>Principais lições da Seção 2</a:t>
            </a:r>
            <a:endParaRPr/>
          </a:p>
        </p:txBody>
      </p:sp>
      <p:pic>
        <p:nvPicPr>
          <p:cNvPr id="728" name="Google Shape;728;p21"/>
          <p:cNvPicPr preferRelativeResize="0"/>
          <p:nvPr/>
        </p:nvPicPr>
        <p:blipFill rotWithShape="1">
          <a:blip r:embed="rId3">
            <a:alphaModFix/>
          </a:blip>
          <a:srcRect b="0" l="4146" r="4144" t="0"/>
          <a:stretch/>
        </p:blipFill>
        <p:spPr>
          <a:xfrm>
            <a:off x="597222" y="2770357"/>
            <a:ext cx="3931314" cy="3104201"/>
          </a:xfrm>
          <a:prstGeom prst="rect">
            <a:avLst/>
          </a:prstGeom>
          <a:noFill/>
          <a:ln>
            <a:noFill/>
          </a:ln>
        </p:spPr>
      </p:pic>
      <p:sp>
        <p:nvSpPr>
          <p:cNvPr id="729" name="Google Shape;729;p21"/>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600"/>
              <a:buChar char="•"/>
            </a:pPr>
            <a:r>
              <a:rPr lang="pt-BR" sz="2600"/>
              <a:t>Troque despesas de capital por despesas variáveis</a:t>
            </a:r>
            <a:endParaRPr sz="2600" strike="sngStrike"/>
          </a:p>
          <a:p>
            <a:pPr indent="-228600" lvl="0" marL="228600" rtl="0" algn="l">
              <a:lnSpc>
                <a:spcPct val="90000"/>
              </a:lnSpc>
              <a:spcBef>
                <a:spcPts val="1000"/>
              </a:spcBef>
              <a:spcAft>
                <a:spcPts val="0"/>
              </a:spcAft>
              <a:buClr>
                <a:schemeClr val="dk1"/>
              </a:buClr>
              <a:buSzPts val="2600"/>
              <a:buChar char="•"/>
            </a:pPr>
            <a:r>
              <a:rPr lang="pt-BR" sz="2600"/>
              <a:t>Beneficie-se de grandes economias de escala</a:t>
            </a:r>
            <a:endParaRPr sz="2600" strike="sngStrike"/>
          </a:p>
          <a:p>
            <a:pPr indent="-228600" lvl="0" marL="228600" rtl="0" algn="l">
              <a:lnSpc>
                <a:spcPct val="90000"/>
              </a:lnSpc>
              <a:spcBef>
                <a:spcPts val="1000"/>
              </a:spcBef>
              <a:spcAft>
                <a:spcPts val="0"/>
              </a:spcAft>
              <a:buClr>
                <a:schemeClr val="dk1"/>
              </a:buClr>
              <a:buSzPts val="2600"/>
              <a:buChar char="•"/>
            </a:pPr>
            <a:r>
              <a:rPr lang="pt-BR" sz="2600"/>
              <a:t>Pare de tentar adivinhar a capacidade</a:t>
            </a:r>
            <a:endParaRPr sz="2600" strike="sngStrike"/>
          </a:p>
          <a:p>
            <a:pPr indent="-228600" lvl="0" marL="228600" rtl="0" algn="l">
              <a:lnSpc>
                <a:spcPct val="90000"/>
              </a:lnSpc>
              <a:spcBef>
                <a:spcPts val="1000"/>
              </a:spcBef>
              <a:spcAft>
                <a:spcPts val="0"/>
              </a:spcAft>
              <a:buClr>
                <a:schemeClr val="dk1"/>
              </a:buClr>
              <a:buSzPts val="2600"/>
              <a:buChar char="•"/>
            </a:pPr>
            <a:r>
              <a:rPr lang="pt-BR" sz="2600"/>
              <a:t>Aumente a velocidade e a agilidade</a:t>
            </a:r>
            <a:endParaRPr sz="2600" strike="sngStrike"/>
          </a:p>
          <a:p>
            <a:pPr indent="-228600" lvl="0" marL="228600" rtl="0" algn="l">
              <a:lnSpc>
                <a:spcPct val="90000"/>
              </a:lnSpc>
              <a:spcBef>
                <a:spcPts val="1000"/>
              </a:spcBef>
              <a:spcAft>
                <a:spcPts val="0"/>
              </a:spcAft>
              <a:buClr>
                <a:schemeClr val="dk1"/>
              </a:buClr>
              <a:buSzPts val="2600"/>
              <a:buChar char="•"/>
            </a:pPr>
            <a:r>
              <a:rPr lang="pt-BR" sz="2600"/>
              <a:t>Pare de gastar dinheiro com a operação e manutenção de datacenters</a:t>
            </a:r>
            <a:endParaRPr sz="2600" strike="sngStrike"/>
          </a:p>
          <a:p>
            <a:pPr indent="-228600" lvl="0" marL="228600" rtl="0" algn="l">
              <a:lnSpc>
                <a:spcPct val="90000"/>
              </a:lnSpc>
              <a:spcBef>
                <a:spcPts val="1000"/>
              </a:spcBef>
              <a:spcAft>
                <a:spcPts val="0"/>
              </a:spcAft>
              <a:buClr>
                <a:schemeClr val="dk1"/>
              </a:buClr>
              <a:buSzPts val="2600"/>
              <a:buChar char="•"/>
            </a:pPr>
            <a:r>
              <a:rPr lang="pt-BR" sz="2600"/>
              <a:t>Tenha alcance global em minutos</a:t>
            </a:r>
            <a:endParaRPr sz="2600" strike="sngStrike"/>
          </a:p>
          <a:p>
            <a:pPr indent="-63500" lvl="0" marL="228600" rtl="0" algn="l">
              <a:lnSpc>
                <a:spcPct val="90000"/>
              </a:lnSpc>
              <a:spcBef>
                <a:spcPts val="1000"/>
              </a:spcBef>
              <a:spcAft>
                <a:spcPts val="0"/>
              </a:spcAft>
              <a:buClr>
                <a:schemeClr val="dk1"/>
              </a:buClr>
              <a:buSzPts val="2600"/>
              <a:buNone/>
            </a:pPr>
            <a:r>
              <a:t/>
            </a:r>
            <a:endParaRPr sz="2600"/>
          </a:p>
          <a:p>
            <a:pPr indent="-63500" lvl="0" marL="228600" rtl="0" algn="l">
              <a:lnSpc>
                <a:spcPct val="90000"/>
              </a:lnSpc>
              <a:spcBef>
                <a:spcPts val="1000"/>
              </a:spcBef>
              <a:spcAft>
                <a:spcPts val="0"/>
              </a:spcAft>
              <a:buClr>
                <a:schemeClr val="dk1"/>
              </a:buClr>
              <a:buSzPts val="2600"/>
              <a:buNone/>
            </a:pPr>
            <a:r>
              <a:t/>
            </a:r>
            <a:endParaRPr sz="2600"/>
          </a:p>
        </p:txBody>
      </p:sp>
      <p:sp>
        <p:nvSpPr>
          <p:cNvPr id="730" name="Google Shape;730;p21"/>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900"/>
              <a:buNone/>
            </a:pPr>
            <a:fld id="{00000000-1234-1234-1234-123412341234}" type="slidenum">
              <a:rPr lang="pt-BR"/>
              <a:t>‹#›</a:t>
            </a:fld>
            <a:endParaRPr/>
          </a:p>
        </p:txBody>
      </p:sp>
      <p:sp>
        <p:nvSpPr>
          <p:cNvPr id="731" name="Google Shape;731;p21"/>
          <p:cNvSpPr txBox="1"/>
          <p:nvPr>
            <p:ph idx="11" type="ftr"/>
          </p:nvPr>
        </p:nvSpPr>
        <p:spPr>
          <a:xfrm>
            <a:off x="7228936" y="6356350"/>
            <a:ext cx="4543964"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pt-BR"/>
              <a:t>© 2019 Amazon Web Services, Inc. ou suas afiliadas. Todos os direitos reservados.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2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pt-BR"/>
              <a:t>Módulo 1: Visão geral dos conceitos de nuvem</a:t>
            </a:r>
            <a:endParaRPr/>
          </a:p>
        </p:txBody>
      </p:sp>
      <p:sp>
        <p:nvSpPr>
          <p:cNvPr id="737" name="Google Shape;737;p22"/>
          <p:cNvSpPr txBox="1"/>
          <p:nvPr>
            <p:ph type="title"/>
          </p:nvPr>
        </p:nvSpPr>
        <p:spPr>
          <a:xfrm>
            <a:off x="419100" y="3191940"/>
            <a:ext cx="1170964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t>Seção 3: Introdução à Amazon Web Services (AWS)</a:t>
            </a:r>
            <a:endParaRPr/>
          </a:p>
        </p:txBody>
      </p:sp>
      <p:sp>
        <p:nvSpPr>
          <p:cNvPr id="738" name="Google Shape;738;p22"/>
          <p:cNvSpPr txBox="1"/>
          <p:nvPr>
            <p:ph idx="11" type="ftr"/>
          </p:nvPr>
        </p:nvSpPr>
        <p:spPr>
          <a:xfrm>
            <a:off x="419100" y="6356350"/>
            <a:ext cx="441169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2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O que são serviços web?</a:t>
            </a:r>
            <a:endParaRPr/>
          </a:p>
        </p:txBody>
      </p:sp>
      <p:sp>
        <p:nvSpPr>
          <p:cNvPr id="744" name="Google Shape;744;p23"/>
          <p:cNvSpPr txBox="1"/>
          <p:nvPr>
            <p:ph idx="1" type="body"/>
          </p:nvPr>
        </p:nvSpPr>
        <p:spPr>
          <a:xfrm>
            <a:off x="449052" y="1440305"/>
            <a:ext cx="11139567" cy="491330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2800"/>
              <a:buNone/>
            </a:pPr>
            <a:r>
              <a:rPr lang="pt-BR">
                <a:solidFill>
                  <a:srgbClr val="000000"/>
                </a:solidFill>
                <a:latin typeface="Arial"/>
                <a:ea typeface="Arial"/>
                <a:cs typeface="Arial"/>
                <a:sym typeface="Arial"/>
              </a:rPr>
              <a:t>Um </a:t>
            </a:r>
            <a:r>
              <a:rPr b="1" lang="pt-BR">
                <a:solidFill>
                  <a:schemeClr val="accent5"/>
                </a:solidFill>
                <a:latin typeface="Arial"/>
                <a:ea typeface="Arial"/>
                <a:cs typeface="Arial"/>
                <a:sym typeface="Arial"/>
              </a:rPr>
              <a:t>serviço</a:t>
            </a:r>
            <a:r>
              <a:rPr lang="pt-BR">
                <a:solidFill>
                  <a:schemeClr val="accent5"/>
                </a:solidFill>
                <a:latin typeface="Arial"/>
                <a:ea typeface="Arial"/>
                <a:cs typeface="Arial"/>
                <a:sym typeface="Arial"/>
              </a:rPr>
              <a:t> </a:t>
            </a:r>
            <a:r>
              <a:rPr b="1" lang="pt-BR">
                <a:solidFill>
                  <a:schemeClr val="accent5"/>
                </a:solidFill>
                <a:latin typeface="Arial"/>
                <a:ea typeface="Arial"/>
                <a:cs typeface="Arial"/>
                <a:sym typeface="Arial"/>
              </a:rPr>
              <a:t>web</a:t>
            </a:r>
            <a:r>
              <a:rPr lang="pt-BR">
                <a:solidFill>
                  <a:srgbClr val="414042"/>
                </a:solidFill>
                <a:latin typeface="Arial"/>
                <a:ea typeface="Arial"/>
                <a:cs typeface="Arial"/>
                <a:sym typeface="Arial"/>
              </a:rPr>
              <a:t> </a:t>
            </a:r>
            <a:r>
              <a:rPr lang="pt-BR">
                <a:solidFill>
                  <a:srgbClr val="000000"/>
                </a:solidFill>
                <a:latin typeface="Arial"/>
                <a:ea typeface="Arial"/>
                <a:cs typeface="Arial"/>
                <a:sym typeface="Arial"/>
              </a:rPr>
              <a:t>é qualquer software disponibilizado pela Internet que usa um </a:t>
            </a:r>
            <a:r>
              <a:rPr b="1" lang="pt-BR">
                <a:solidFill>
                  <a:schemeClr val="accent5"/>
                </a:solidFill>
                <a:latin typeface="Arial"/>
                <a:ea typeface="Arial"/>
                <a:cs typeface="Arial"/>
                <a:sym typeface="Arial"/>
              </a:rPr>
              <a:t>formato padronizado</a:t>
            </a:r>
            <a:r>
              <a:rPr lang="pt-BR">
                <a:latin typeface="Arial"/>
                <a:ea typeface="Arial"/>
                <a:cs typeface="Arial"/>
                <a:sym typeface="Arial"/>
              </a:rPr>
              <a:t>, como Extensible Markup Language (</a:t>
            </a:r>
            <a:r>
              <a:rPr lang="pt-BR">
                <a:solidFill>
                  <a:srgbClr val="000000"/>
                </a:solidFill>
                <a:latin typeface="Arial"/>
                <a:ea typeface="Arial"/>
                <a:cs typeface="Arial"/>
                <a:sym typeface="Arial"/>
              </a:rPr>
              <a:t>XML) ou JavaScript Object Notation (JSON), para a solicitação e resposta de uma </a:t>
            </a:r>
            <a:r>
              <a:rPr b="1" lang="pt-BR">
                <a:solidFill>
                  <a:schemeClr val="accent5"/>
                </a:solidFill>
                <a:latin typeface="Arial"/>
                <a:ea typeface="Arial"/>
                <a:cs typeface="Arial"/>
                <a:sym typeface="Arial"/>
              </a:rPr>
              <a:t>interação de Application Programming Interface (API)</a:t>
            </a:r>
            <a:r>
              <a:rPr lang="pt-BR">
                <a:solidFill>
                  <a:srgbClr val="000000"/>
                </a:solidFill>
                <a:latin typeface="Arial"/>
                <a:ea typeface="Arial"/>
                <a:cs typeface="Arial"/>
                <a:sym typeface="Arial"/>
              </a:rPr>
              <a:t>.</a:t>
            </a:r>
            <a:endParaRPr/>
          </a:p>
        </p:txBody>
      </p:sp>
      <p:grpSp>
        <p:nvGrpSpPr>
          <p:cNvPr descr="laptop labeled client with right arrow going through internet cloud to server labeled web service. server labeled web service with left arrow going through internet cloud to laptop labeled client." id="745" name="Google Shape;745;p23"/>
          <p:cNvGrpSpPr/>
          <p:nvPr/>
        </p:nvGrpSpPr>
        <p:grpSpPr>
          <a:xfrm>
            <a:off x="990599" y="3601131"/>
            <a:ext cx="10255629" cy="2634586"/>
            <a:chOff x="990599" y="2748510"/>
            <a:chExt cx="10255629" cy="2634586"/>
          </a:xfrm>
        </p:grpSpPr>
        <p:pic>
          <p:nvPicPr>
            <p:cNvPr id="746" name="Google Shape;746;p23"/>
            <p:cNvPicPr preferRelativeResize="0"/>
            <p:nvPr/>
          </p:nvPicPr>
          <p:blipFill rotWithShape="1">
            <a:blip r:embed="rId3">
              <a:alphaModFix/>
            </a:blip>
            <a:srcRect b="0" l="0" r="0" t="0"/>
            <a:stretch/>
          </p:blipFill>
          <p:spPr>
            <a:xfrm>
              <a:off x="9203920" y="3483426"/>
              <a:ext cx="1620895" cy="1716061"/>
            </a:xfrm>
            <a:prstGeom prst="rect">
              <a:avLst/>
            </a:prstGeom>
            <a:noFill/>
            <a:ln>
              <a:noFill/>
            </a:ln>
          </p:spPr>
        </p:pic>
        <p:pic>
          <p:nvPicPr>
            <p:cNvPr id="747" name="Google Shape;747;p23"/>
            <p:cNvPicPr preferRelativeResize="0"/>
            <p:nvPr/>
          </p:nvPicPr>
          <p:blipFill rotWithShape="1">
            <a:blip r:embed="rId4">
              <a:alphaModFix/>
            </a:blip>
            <a:srcRect b="15293" l="18814" r="19369" t="13289"/>
            <a:stretch/>
          </p:blipFill>
          <p:spPr>
            <a:xfrm flipH="1">
              <a:off x="990599" y="3483427"/>
              <a:ext cx="2347421" cy="1752601"/>
            </a:xfrm>
            <a:prstGeom prst="rect">
              <a:avLst/>
            </a:prstGeom>
            <a:noFill/>
            <a:ln>
              <a:noFill/>
            </a:ln>
          </p:spPr>
        </p:pic>
        <p:sp>
          <p:nvSpPr>
            <p:cNvPr id="748" name="Google Shape;748;p23"/>
            <p:cNvSpPr txBox="1"/>
            <p:nvPr/>
          </p:nvSpPr>
          <p:spPr>
            <a:xfrm>
              <a:off x="8782505" y="5058035"/>
              <a:ext cx="2463723"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Serviço web</a:t>
              </a:r>
              <a:endParaRPr b="0" i="0" sz="1400" u="none" cap="none" strike="noStrike">
                <a:solidFill>
                  <a:srgbClr val="000000"/>
                </a:solidFill>
                <a:latin typeface="Arial"/>
                <a:ea typeface="Arial"/>
                <a:cs typeface="Arial"/>
                <a:sym typeface="Arial"/>
              </a:endParaRPr>
            </a:p>
          </p:txBody>
        </p:sp>
        <p:cxnSp>
          <p:nvCxnSpPr>
            <p:cNvPr id="749" name="Google Shape;749;p23"/>
            <p:cNvCxnSpPr/>
            <p:nvPr/>
          </p:nvCxnSpPr>
          <p:spPr>
            <a:xfrm flipH="1">
              <a:off x="3414221" y="4658078"/>
              <a:ext cx="5865899" cy="44549"/>
            </a:xfrm>
            <a:prstGeom prst="straightConnector1">
              <a:avLst/>
            </a:prstGeom>
            <a:noFill/>
            <a:ln cap="flat" cmpd="sng" w="63500">
              <a:solidFill>
                <a:srgbClr val="00B0F0"/>
              </a:solidFill>
              <a:prstDash val="solid"/>
              <a:miter lim="800000"/>
              <a:headEnd len="sm" w="sm" type="none"/>
              <a:tailEnd len="med" w="med" type="triangle"/>
            </a:ln>
          </p:spPr>
        </p:cxnSp>
        <p:cxnSp>
          <p:nvCxnSpPr>
            <p:cNvPr id="750" name="Google Shape;750;p23"/>
            <p:cNvCxnSpPr/>
            <p:nvPr/>
          </p:nvCxnSpPr>
          <p:spPr>
            <a:xfrm flipH="1" rot="10800000">
              <a:off x="3414221" y="4016828"/>
              <a:ext cx="5865899" cy="44549"/>
            </a:xfrm>
            <a:prstGeom prst="straightConnector1">
              <a:avLst/>
            </a:prstGeom>
            <a:noFill/>
            <a:ln cap="flat" cmpd="sng" w="63500">
              <a:solidFill>
                <a:srgbClr val="00B0F0"/>
              </a:solidFill>
              <a:prstDash val="solid"/>
              <a:miter lim="800000"/>
              <a:headEnd len="sm" w="sm" type="none"/>
              <a:tailEnd len="med" w="med" type="triangle"/>
            </a:ln>
          </p:spPr>
        </p:cxnSp>
        <p:sp>
          <p:nvSpPr>
            <p:cNvPr id="751" name="Google Shape;751;p23"/>
            <p:cNvSpPr txBox="1"/>
            <p:nvPr/>
          </p:nvSpPr>
          <p:spPr>
            <a:xfrm>
              <a:off x="1578127" y="5071330"/>
              <a:ext cx="2463723"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Cliente</a:t>
              </a:r>
              <a:endParaRPr b="1" i="0" sz="1400" u="none" cap="none" strike="noStrike">
                <a:solidFill>
                  <a:schemeClr val="dk1"/>
                </a:solidFill>
                <a:latin typeface="Arial"/>
                <a:ea typeface="Arial"/>
                <a:cs typeface="Arial"/>
                <a:sym typeface="Arial"/>
              </a:endParaRPr>
            </a:p>
          </p:txBody>
        </p:sp>
        <p:sp>
          <p:nvSpPr>
            <p:cNvPr id="752" name="Google Shape;752;p23"/>
            <p:cNvSpPr txBox="1"/>
            <p:nvPr/>
          </p:nvSpPr>
          <p:spPr>
            <a:xfrm>
              <a:off x="3265880" y="4839172"/>
              <a:ext cx="2463723"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Mensagem de</a:t>
              </a:r>
              <a:br>
                <a:rPr b="1" i="0" lang="pt-BR" sz="1600" u="none" cap="none" strike="noStrike">
                  <a:solidFill>
                    <a:schemeClr val="dk1"/>
                  </a:solidFill>
                  <a:latin typeface="Arial"/>
                  <a:ea typeface="Arial"/>
                  <a:cs typeface="Arial"/>
                  <a:sym typeface="Arial"/>
                </a:rPr>
              </a:br>
              <a:r>
                <a:rPr b="1" i="0" lang="pt-BR" sz="1600" u="none" cap="none" strike="noStrike">
                  <a:solidFill>
                    <a:schemeClr val="dk1"/>
                  </a:solidFill>
                  <a:latin typeface="Arial"/>
                  <a:ea typeface="Arial"/>
                  <a:cs typeface="Arial"/>
                  <a:sym typeface="Arial"/>
                </a:rPr>
                <a:t> resposta</a:t>
              </a:r>
              <a:endParaRPr b="0" i="0" sz="1400" u="none" cap="none" strike="noStrike">
                <a:solidFill>
                  <a:srgbClr val="000000"/>
                </a:solidFill>
                <a:latin typeface="Arial"/>
                <a:ea typeface="Arial"/>
                <a:cs typeface="Arial"/>
                <a:sym typeface="Arial"/>
              </a:endParaRPr>
            </a:p>
          </p:txBody>
        </p:sp>
        <p:sp>
          <p:nvSpPr>
            <p:cNvPr id="753" name="Google Shape;753;p23"/>
            <p:cNvSpPr txBox="1"/>
            <p:nvPr/>
          </p:nvSpPr>
          <p:spPr>
            <a:xfrm>
              <a:off x="6970896" y="3433105"/>
              <a:ext cx="2463723"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Mensagem de </a:t>
              </a:r>
              <a:br>
                <a:rPr b="1" i="0" lang="pt-BR" sz="1600" u="none" cap="none" strike="noStrike">
                  <a:solidFill>
                    <a:schemeClr val="dk1"/>
                  </a:solidFill>
                  <a:latin typeface="Arial"/>
                  <a:ea typeface="Arial"/>
                  <a:cs typeface="Arial"/>
                  <a:sym typeface="Arial"/>
                </a:rPr>
              </a:br>
              <a:r>
                <a:rPr b="1" i="0" lang="pt-BR" sz="1600" u="none" cap="none" strike="noStrike">
                  <a:solidFill>
                    <a:schemeClr val="dk1"/>
                  </a:solidFill>
                  <a:latin typeface="Arial"/>
                  <a:ea typeface="Arial"/>
                  <a:cs typeface="Arial"/>
                  <a:sym typeface="Arial"/>
                </a:rPr>
                <a:t>solicitação</a:t>
              </a:r>
              <a:endParaRPr b="1" i="0" sz="1600" u="none" cap="none" strike="noStrike">
                <a:solidFill>
                  <a:schemeClr val="dk1"/>
                </a:solidFill>
                <a:latin typeface="Arial"/>
                <a:ea typeface="Arial"/>
                <a:cs typeface="Arial"/>
                <a:sym typeface="Arial"/>
              </a:endParaRPr>
            </a:p>
          </p:txBody>
        </p:sp>
        <p:pic>
          <p:nvPicPr>
            <p:cNvPr id="754" name="Google Shape;754;p23"/>
            <p:cNvPicPr preferRelativeResize="0"/>
            <p:nvPr/>
          </p:nvPicPr>
          <p:blipFill rotWithShape="1">
            <a:blip r:embed="rId5">
              <a:alphaModFix/>
            </a:blip>
            <a:srcRect b="0" l="0" r="0" t="0"/>
            <a:stretch/>
          </p:blipFill>
          <p:spPr>
            <a:xfrm>
              <a:off x="5077127" y="2748510"/>
              <a:ext cx="2451667" cy="2634586"/>
            </a:xfrm>
            <a:prstGeom prst="rect">
              <a:avLst/>
            </a:prstGeom>
            <a:noFill/>
            <a:ln>
              <a:noFill/>
            </a:ln>
          </p:spPr>
        </p:pic>
        <p:sp>
          <p:nvSpPr>
            <p:cNvPr id="755" name="Google Shape;755;p23"/>
            <p:cNvSpPr txBox="1"/>
            <p:nvPr/>
          </p:nvSpPr>
          <p:spPr>
            <a:xfrm>
              <a:off x="4898276" y="4547684"/>
              <a:ext cx="2809364" cy="24622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Internet</a:t>
              </a:r>
              <a:endParaRPr b="1" i="0" sz="1400" u="none" cap="none" strike="noStrike">
                <a:solidFill>
                  <a:schemeClr val="dk1"/>
                </a:solidFill>
                <a:latin typeface="Arial"/>
                <a:ea typeface="Arial"/>
                <a:cs typeface="Arial"/>
                <a:sym typeface="Arial"/>
              </a:endParaRPr>
            </a:p>
          </p:txBody>
        </p:sp>
      </p:grpSp>
      <p:sp>
        <p:nvSpPr>
          <p:cNvPr id="756" name="Google Shape;756;p23"/>
          <p:cNvSpPr txBox="1"/>
          <p:nvPr>
            <p:ph idx="11" type="ftr"/>
          </p:nvPr>
        </p:nvSpPr>
        <p:spPr>
          <a:xfrm>
            <a:off x="419100" y="6356350"/>
            <a:ext cx="441169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757" name="Google Shape;757;p2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2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O que é a AWS?</a:t>
            </a:r>
            <a:endParaRPr/>
          </a:p>
        </p:txBody>
      </p:sp>
      <p:sp>
        <p:nvSpPr>
          <p:cNvPr id="763" name="Google Shape;763;p2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pt-BR"/>
              <a:t>A AWS é uma </a:t>
            </a:r>
            <a:r>
              <a:rPr b="1" lang="pt-BR">
                <a:solidFill>
                  <a:schemeClr val="accent5"/>
                </a:solidFill>
              </a:rPr>
              <a:t>plataforma de nuvem segura</a:t>
            </a:r>
            <a:r>
              <a:rPr b="1" lang="pt-BR">
                <a:solidFill>
                  <a:schemeClr val="accent6"/>
                </a:solidFill>
              </a:rPr>
              <a:t> </a:t>
            </a:r>
            <a:r>
              <a:rPr lang="pt-BR"/>
              <a:t>que oferece um </a:t>
            </a:r>
            <a:r>
              <a:rPr b="1" lang="pt-BR">
                <a:solidFill>
                  <a:schemeClr val="accent5"/>
                </a:solidFill>
              </a:rPr>
              <a:t>amplo conjunto de produtos globais baseados na nuvem</a:t>
            </a:r>
            <a:r>
              <a:rPr lang="pt-BR"/>
              <a:t>.</a:t>
            </a:r>
            <a:endParaRPr/>
          </a:p>
          <a:p>
            <a:pPr indent="-228600" lvl="0" marL="228600" rtl="0" algn="l">
              <a:lnSpc>
                <a:spcPct val="100000"/>
              </a:lnSpc>
              <a:spcBef>
                <a:spcPts val="1000"/>
              </a:spcBef>
              <a:spcAft>
                <a:spcPts val="0"/>
              </a:spcAft>
              <a:buClr>
                <a:schemeClr val="dk1"/>
              </a:buClr>
              <a:buSzPts val="2800"/>
              <a:buChar char="•"/>
            </a:pPr>
            <a:r>
              <a:rPr lang="pt-BR"/>
              <a:t>A AWS oferece </a:t>
            </a:r>
            <a:r>
              <a:rPr b="1" lang="pt-BR">
                <a:solidFill>
                  <a:schemeClr val="accent5"/>
                </a:solidFill>
              </a:rPr>
              <a:t>acesso sob demanda</a:t>
            </a:r>
            <a:r>
              <a:rPr lang="pt-BR"/>
              <a:t> a recursos de computação, armazenamento, rede, banco de dados e outros recursos de TI e ferramentas de gerenciamento.</a:t>
            </a:r>
            <a:endParaRPr/>
          </a:p>
          <a:p>
            <a:pPr indent="-228600" lvl="0" marL="228600" rtl="0" algn="l">
              <a:lnSpc>
                <a:spcPct val="100000"/>
              </a:lnSpc>
              <a:spcBef>
                <a:spcPts val="1000"/>
              </a:spcBef>
              <a:spcAft>
                <a:spcPts val="0"/>
              </a:spcAft>
              <a:buClr>
                <a:schemeClr val="dk1"/>
              </a:buClr>
              <a:buSzPts val="2800"/>
              <a:buChar char="•"/>
            </a:pPr>
            <a:r>
              <a:rPr lang="pt-BR"/>
              <a:t>A AWS oferece </a:t>
            </a:r>
            <a:r>
              <a:rPr b="1" lang="pt-BR">
                <a:solidFill>
                  <a:schemeClr val="accent5"/>
                </a:solidFill>
              </a:rPr>
              <a:t>flexibilidade</a:t>
            </a:r>
            <a:r>
              <a:rPr lang="pt-BR"/>
              <a:t>.</a:t>
            </a:r>
            <a:endParaRPr/>
          </a:p>
          <a:p>
            <a:pPr indent="-228600" lvl="0" marL="228600" rtl="0" algn="l">
              <a:lnSpc>
                <a:spcPct val="100000"/>
              </a:lnSpc>
              <a:spcBef>
                <a:spcPts val="1000"/>
              </a:spcBef>
              <a:spcAft>
                <a:spcPts val="0"/>
              </a:spcAft>
              <a:buClr>
                <a:schemeClr val="dk1"/>
              </a:buClr>
              <a:buSzPts val="2800"/>
              <a:buChar char="•"/>
            </a:pPr>
            <a:r>
              <a:rPr lang="pt-BR"/>
              <a:t>Você </a:t>
            </a:r>
            <a:r>
              <a:rPr b="1" lang="pt-BR">
                <a:solidFill>
                  <a:schemeClr val="accent5"/>
                </a:solidFill>
              </a:rPr>
              <a:t>paga apenas pelos serviços individuais de que precisa</a:t>
            </a:r>
            <a:r>
              <a:rPr lang="pt-BR"/>
              <a:t>, pelo </a:t>
            </a:r>
            <a:r>
              <a:rPr b="1" lang="pt-BR">
                <a:solidFill>
                  <a:schemeClr val="accent5"/>
                </a:solidFill>
              </a:rPr>
              <a:t>tempo que os utilizar</a:t>
            </a:r>
            <a:r>
              <a:rPr lang="pt-BR"/>
              <a:t>.</a:t>
            </a:r>
            <a:endParaRPr/>
          </a:p>
          <a:p>
            <a:pPr indent="-228600" lvl="0" marL="228600" rtl="0" algn="l">
              <a:lnSpc>
                <a:spcPct val="100000"/>
              </a:lnSpc>
              <a:spcBef>
                <a:spcPts val="1000"/>
              </a:spcBef>
              <a:spcAft>
                <a:spcPts val="0"/>
              </a:spcAft>
              <a:buClr>
                <a:schemeClr val="dk1"/>
              </a:buClr>
              <a:buSzPts val="2800"/>
              <a:buChar char="•"/>
            </a:pPr>
            <a:r>
              <a:rPr lang="pt-BR"/>
              <a:t>Os serviços da AWS </a:t>
            </a:r>
            <a:r>
              <a:rPr b="1" lang="pt-BR">
                <a:solidFill>
                  <a:schemeClr val="accent5"/>
                </a:solidFill>
              </a:rPr>
              <a:t>funcionam juntos</a:t>
            </a:r>
            <a:r>
              <a:rPr lang="pt-BR"/>
              <a:t> como componentes básicos.</a:t>
            </a:r>
            <a:endParaRPr/>
          </a:p>
        </p:txBody>
      </p:sp>
      <p:sp>
        <p:nvSpPr>
          <p:cNvPr id="764" name="Google Shape;764;p24"/>
          <p:cNvSpPr txBox="1"/>
          <p:nvPr>
            <p:ph idx="11" type="ftr"/>
          </p:nvPr>
        </p:nvSpPr>
        <p:spPr>
          <a:xfrm>
            <a:off x="419100" y="6356350"/>
            <a:ext cx="468773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765" name="Google Shape;765;p2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2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Categorias de serviços da AWS</a:t>
            </a:r>
            <a:endParaRPr/>
          </a:p>
        </p:txBody>
      </p:sp>
      <p:grpSp>
        <p:nvGrpSpPr>
          <p:cNvPr id="771" name="Google Shape;771;p25"/>
          <p:cNvGrpSpPr/>
          <p:nvPr/>
        </p:nvGrpSpPr>
        <p:grpSpPr>
          <a:xfrm>
            <a:off x="419100" y="1226550"/>
            <a:ext cx="11274215" cy="5273751"/>
            <a:chOff x="419100" y="1226550"/>
            <a:chExt cx="11274215" cy="5273751"/>
          </a:xfrm>
        </p:grpSpPr>
        <p:sp>
          <p:nvSpPr>
            <p:cNvPr id="772" name="Google Shape;772;p25"/>
            <p:cNvSpPr txBox="1"/>
            <p:nvPr/>
          </p:nvSpPr>
          <p:spPr>
            <a:xfrm>
              <a:off x="6557890" y="3179421"/>
              <a:ext cx="163858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Ferramentas de </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desenvolvedor</a:t>
              </a:r>
              <a:endParaRPr b="0" i="0" sz="1600" u="none" cap="none" strike="noStrike">
                <a:solidFill>
                  <a:srgbClr val="000000"/>
                </a:solidFill>
                <a:latin typeface="Arial"/>
                <a:ea typeface="Arial"/>
                <a:cs typeface="Arial"/>
                <a:sym typeface="Arial"/>
              </a:endParaRPr>
            </a:p>
          </p:txBody>
        </p:sp>
        <p:pic>
          <p:nvPicPr>
            <p:cNvPr descr="AWS developer tools icon." id="773" name="Google Shape;773;p25"/>
            <p:cNvPicPr preferRelativeResize="0"/>
            <p:nvPr/>
          </p:nvPicPr>
          <p:blipFill rotWithShape="1">
            <a:blip r:embed="rId3">
              <a:alphaModFix/>
            </a:blip>
            <a:srcRect b="0" l="0" r="0" t="0"/>
            <a:stretch/>
          </p:blipFill>
          <p:spPr>
            <a:xfrm>
              <a:off x="7011424" y="2490944"/>
              <a:ext cx="731520" cy="731520"/>
            </a:xfrm>
            <a:prstGeom prst="rect">
              <a:avLst/>
            </a:prstGeom>
            <a:noFill/>
            <a:ln>
              <a:noFill/>
            </a:ln>
          </p:spPr>
        </p:pic>
        <p:sp>
          <p:nvSpPr>
            <p:cNvPr id="774" name="Google Shape;774;p25"/>
            <p:cNvSpPr txBox="1"/>
            <p:nvPr/>
          </p:nvSpPr>
          <p:spPr>
            <a:xfrm>
              <a:off x="6391378" y="5915526"/>
              <a:ext cx="1971612" cy="584775"/>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Segurança, identidade e conformidade</a:t>
              </a:r>
              <a:endParaRPr b="0" i="0" sz="1400" u="none" cap="none" strike="noStrike">
                <a:solidFill>
                  <a:srgbClr val="000000"/>
                </a:solidFill>
                <a:latin typeface="Arial"/>
                <a:ea typeface="Arial"/>
                <a:cs typeface="Arial"/>
                <a:sym typeface="Arial"/>
              </a:endParaRPr>
            </a:p>
          </p:txBody>
        </p:sp>
        <p:pic>
          <p:nvPicPr>
            <p:cNvPr descr="AWs security and identity icon." id="775" name="Google Shape;775;p25"/>
            <p:cNvPicPr preferRelativeResize="0"/>
            <p:nvPr/>
          </p:nvPicPr>
          <p:blipFill rotWithShape="1">
            <a:blip r:embed="rId4">
              <a:alphaModFix/>
            </a:blip>
            <a:srcRect b="0" l="0" r="0" t="0"/>
            <a:stretch/>
          </p:blipFill>
          <p:spPr>
            <a:xfrm>
              <a:off x="7011424" y="5240456"/>
              <a:ext cx="731520" cy="731520"/>
            </a:xfrm>
            <a:prstGeom prst="rect">
              <a:avLst/>
            </a:prstGeom>
            <a:noFill/>
            <a:ln>
              <a:noFill/>
            </a:ln>
          </p:spPr>
        </p:pic>
        <p:pic>
          <p:nvPicPr>
            <p:cNvPr id="776" name="Google Shape;776;p25"/>
            <p:cNvPicPr preferRelativeResize="0"/>
            <p:nvPr/>
          </p:nvPicPr>
          <p:blipFill rotWithShape="1">
            <a:blip r:embed="rId5">
              <a:alphaModFix/>
            </a:blip>
            <a:srcRect b="0" l="0" r="0" t="0"/>
            <a:stretch/>
          </p:blipFill>
          <p:spPr>
            <a:xfrm>
              <a:off x="7011424" y="1226550"/>
              <a:ext cx="731520" cy="731520"/>
            </a:xfrm>
            <a:prstGeom prst="rect">
              <a:avLst/>
            </a:prstGeom>
            <a:noFill/>
            <a:ln>
              <a:noFill/>
            </a:ln>
          </p:spPr>
        </p:pic>
        <p:sp>
          <p:nvSpPr>
            <p:cNvPr id="777" name="Google Shape;777;p25"/>
            <p:cNvSpPr txBox="1"/>
            <p:nvPr/>
          </p:nvSpPr>
          <p:spPr>
            <a:xfrm>
              <a:off x="6805553" y="1907686"/>
              <a:ext cx="114326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p:txBody>
        </p:sp>
        <p:pic>
          <p:nvPicPr>
            <p:cNvPr id="778" name="Google Shape;778;p25"/>
            <p:cNvPicPr preferRelativeResize="0"/>
            <p:nvPr/>
          </p:nvPicPr>
          <p:blipFill rotWithShape="1">
            <a:blip r:embed="rId6">
              <a:alphaModFix/>
            </a:blip>
            <a:srcRect b="0" l="0" r="0" t="0"/>
            <a:stretch/>
          </p:blipFill>
          <p:spPr>
            <a:xfrm>
              <a:off x="7011424" y="3881466"/>
              <a:ext cx="731520" cy="731520"/>
            </a:xfrm>
            <a:prstGeom prst="rect">
              <a:avLst/>
            </a:prstGeom>
            <a:noFill/>
            <a:ln>
              <a:noFill/>
            </a:ln>
          </p:spPr>
        </p:pic>
        <p:sp>
          <p:nvSpPr>
            <p:cNvPr id="779" name="Google Shape;779;p25"/>
            <p:cNvSpPr txBox="1"/>
            <p:nvPr/>
          </p:nvSpPr>
          <p:spPr>
            <a:xfrm>
              <a:off x="6627620" y="4567517"/>
              <a:ext cx="149912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Serviços de mídia</a:t>
              </a:r>
              <a:endParaRPr b="0" i="0" sz="1400" u="none" cap="none" strike="noStrike">
                <a:solidFill>
                  <a:srgbClr val="000000"/>
                </a:solidFill>
                <a:latin typeface="Arial"/>
                <a:ea typeface="Arial"/>
                <a:cs typeface="Arial"/>
                <a:sym typeface="Arial"/>
              </a:endParaRPr>
            </a:p>
          </p:txBody>
        </p:sp>
        <p:pic>
          <p:nvPicPr>
            <p:cNvPr descr="AWS storage icon." id="780" name="Google Shape;780;p25"/>
            <p:cNvPicPr preferRelativeResize="0"/>
            <p:nvPr/>
          </p:nvPicPr>
          <p:blipFill rotWithShape="1">
            <a:blip r:embed="rId7">
              <a:alphaModFix/>
            </a:blip>
            <a:srcRect b="0" l="0" r="0" t="0"/>
            <a:stretch/>
          </p:blipFill>
          <p:spPr>
            <a:xfrm>
              <a:off x="9063510" y="5240456"/>
              <a:ext cx="731520" cy="731520"/>
            </a:xfrm>
            <a:prstGeom prst="rect">
              <a:avLst/>
            </a:prstGeom>
            <a:noFill/>
            <a:ln>
              <a:noFill/>
            </a:ln>
          </p:spPr>
        </p:pic>
        <p:sp>
          <p:nvSpPr>
            <p:cNvPr id="781" name="Google Shape;781;p25"/>
            <p:cNvSpPr txBox="1"/>
            <p:nvPr/>
          </p:nvSpPr>
          <p:spPr>
            <a:xfrm>
              <a:off x="8985880" y="5915526"/>
              <a:ext cx="88678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Armazenamento</a:t>
              </a:r>
              <a:endParaRPr b="0" i="0" sz="1400" u="none" cap="none" strike="noStrike">
                <a:solidFill>
                  <a:srgbClr val="000000"/>
                </a:solidFill>
                <a:latin typeface="Arial"/>
                <a:ea typeface="Arial"/>
                <a:cs typeface="Arial"/>
                <a:sym typeface="Arial"/>
              </a:endParaRPr>
            </a:p>
          </p:txBody>
        </p:sp>
        <p:sp>
          <p:nvSpPr>
            <p:cNvPr id="782" name="Google Shape;782;p25"/>
            <p:cNvSpPr txBox="1"/>
            <p:nvPr/>
          </p:nvSpPr>
          <p:spPr>
            <a:xfrm>
              <a:off x="8501458" y="1907686"/>
              <a:ext cx="183351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Aplicativos empresariais</a:t>
              </a:r>
              <a:endParaRPr b="0" i="0" sz="1600" u="none" cap="none" strike="noStrike">
                <a:solidFill>
                  <a:srgbClr val="000000"/>
                </a:solidFill>
                <a:latin typeface="Arial"/>
                <a:ea typeface="Arial"/>
                <a:cs typeface="Arial"/>
                <a:sym typeface="Arial"/>
              </a:endParaRPr>
            </a:p>
          </p:txBody>
        </p:sp>
        <p:pic>
          <p:nvPicPr>
            <p:cNvPr descr="AWS enterprise applications icon." id="783" name="Google Shape;783;p25"/>
            <p:cNvPicPr preferRelativeResize="0"/>
            <p:nvPr/>
          </p:nvPicPr>
          <p:blipFill rotWithShape="1">
            <a:blip r:embed="rId8">
              <a:alphaModFix/>
            </a:blip>
            <a:srcRect b="0" l="0" r="0" t="0"/>
            <a:stretch/>
          </p:blipFill>
          <p:spPr>
            <a:xfrm>
              <a:off x="9063510" y="1226550"/>
              <a:ext cx="731520" cy="731520"/>
            </a:xfrm>
            <a:prstGeom prst="rect">
              <a:avLst/>
            </a:prstGeom>
            <a:noFill/>
            <a:ln>
              <a:noFill/>
            </a:ln>
          </p:spPr>
        </p:pic>
        <p:pic>
          <p:nvPicPr>
            <p:cNvPr id="784" name="Google Shape;784;p25"/>
            <p:cNvPicPr preferRelativeResize="0"/>
            <p:nvPr/>
          </p:nvPicPr>
          <p:blipFill rotWithShape="1">
            <a:blip r:embed="rId9">
              <a:alphaModFix/>
            </a:blip>
            <a:srcRect b="0" l="0" r="0" t="0"/>
            <a:stretch/>
          </p:blipFill>
          <p:spPr>
            <a:xfrm>
              <a:off x="9063510" y="2490944"/>
              <a:ext cx="731520" cy="731520"/>
            </a:xfrm>
            <a:prstGeom prst="rect">
              <a:avLst/>
            </a:prstGeom>
            <a:noFill/>
            <a:ln>
              <a:noFill/>
            </a:ln>
          </p:spPr>
        </p:pic>
        <p:sp>
          <p:nvSpPr>
            <p:cNvPr id="785" name="Google Shape;785;p25"/>
            <p:cNvSpPr txBox="1"/>
            <p:nvPr/>
          </p:nvSpPr>
          <p:spPr>
            <a:xfrm>
              <a:off x="8405816" y="3170563"/>
              <a:ext cx="185603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Computação de usuário final</a:t>
              </a:r>
              <a:endParaRPr b="0" i="0" sz="1600" u="none" cap="none" strike="noStrike">
                <a:solidFill>
                  <a:srgbClr val="000000"/>
                </a:solidFill>
                <a:latin typeface="Arial"/>
                <a:ea typeface="Arial"/>
                <a:cs typeface="Arial"/>
                <a:sym typeface="Arial"/>
              </a:endParaRPr>
            </a:p>
          </p:txBody>
        </p:sp>
        <p:pic>
          <p:nvPicPr>
            <p:cNvPr id="786" name="Google Shape;786;p25"/>
            <p:cNvPicPr preferRelativeResize="0"/>
            <p:nvPr/>
          </p:nvPicPr>
          <p:blipFill rotWithShape="1">
            <a:blip r:embed="rId10">
              <a:alphaModFix/>
            </a:blip>
            <a:srcRect b="0" l="0" r="0" t="0"/>
            <a:stretch/>
          </p:blipFill>
          <p:spPr>
            <a:xfrm>
              <a:off x="9063510" y="3881466"/>
              <a:ext cx="731520" cy="731520"/>
            </a:xfrm>
            <a:prstGeom prst="rect">
              <a:avLst/>
            </a:prstGeom>
            <a:noFill/>
            <a:ln>
              <a:noFill/>
            </a:ln>
          </p:spPr>
        </p:pic>
        <p:sp>
          <p:nvSpPr>
            <p:cNvPr id="787" name="Google Shape;787;p25"/>
            <p:cNvSpPr txBox="1"/>
            <p:nvPr/>
          </p:nvSpPr>
          <p:spPr>
            <a:xfrm>
              <a:off x="8510552" y="4567517"/>
              <a:ext cx="191690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Migração e transferência</a:t>
              </a:r>
              <a:endParaRPr b="0" i="0" sz="1600" u="none" cap="none" strike="noStrike">
                <a:solidFill>
                  <a:srgbClr val="000000"/>
                </a:solidFill>
                <a:latin typeface="Arial"/>
                <a:ea typeface="Arial"/>
                <a:cs typeface="Arial"/>
                <a:sym typeface="Arial"/>
              </a:endParaRPr>
            </a:p>
          </p:txBody>
        </p:sp>
        <p:sp>
          <p:nvSpPr>
            <p:cNvPr id="788" name="Google Shape;788;p25"/>
            <p:cNvSpPr txBox="1"/>
            <p:nvPr/>
          </p:nvSpPr>
          <p:spPr>
            <a:xfrm>
              <a:off x="10699934" y="4567517"/>
              <a:ext cx="78899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Dispositivos móveis</a:t>
              </a:r>
              <a:endParaRPr b="0" i="0" sz="1400" u="none" cap="none" strike="noStrike">
                <a:solidFill>
                  <a:srgbClr val="000000"/>
                </a:solidFill>
                <a:latin typeface="Arial"/>
                <a:ea typeface="Arial"/>
                <a:cs typeface="Arial"/>
                <a:sym typeface="Arial"/>
              </a:endParaRPr>
            </a:p>
          </p:txBody>
        </p:sp>
        <p:pic>
          <p:nvPicPr>
            <p:cNvPr descr="AWS mobile icon." id="789" name="Google Shape;789;p25"/>
            <p:cNvPicPr preferRelativeResize="0"/>
            <p:nvPr/>
          </p:nvPicPr>
          <p:blipFill rotWithShape="1">
            <a:blip r:embed="rId11">
              <a:alphaModFix/>
            </a:blip>
            <a:srcRect b="0" l="0" r="0" t="0"/>
            <a:stretch/>
          </p:blipFill>
          <p:spPr>
            <a:xfrm>
              <a:off x="10728673" y="3881466"/>
              <a:ext cx="731520" cy="731520"/>
            </a:xfrm>
            <a:prstGeom prst="rect">
              <a:avLst/>
            </a:prstGeom>
            <a:noFill/>
            <a:ln>
              <a:noFill/>
            </a:ln>
          </p:spPr>
        </p:pic>
        <p:pic>
          <p:nvPicPr>
            <p:cNvPr descr="AWS compute icon." id="790" name="Google Shape;790;p25"/>
            <p:cNvPicPr preferRelativeResize="0"/>
            <p:nvPr/>
          </p:nvPicPr>
          <p:blipFill rotWithShape="1">
            <a:blip r:embed="rId12">
              <a:alphaModFix/>
            </a:blip>
            <a:srcRect b="0" l="0" r="0" t="0"/>
            <a:stretch/>
          </p:blipFill>
          <p:spPr>
            <a:xfrm>
              <a:off x="10728673" y="1226550"/>
              <a:ext cx="731520" cy="731520"/>
            </a:xfrm>
            <a:prstGeom prst="rect">
              <a:avLst/>
            </a:prstGeom>
            <a:noFill/>
            <a:ln>
              <a:noFill/>
            </a:ln>
          </p:spPr>
        </p:pic>
        <p:sp>
          <p:nvSpPr>
            <p:cNvPr id="791" name="Google Shape;791;p25"/>
            <p:cNvSpPr txBox="1"/>
            <p:nvPr/>
          </p:nvSpPr>
          <p:spPr>
            <a:xfrm>
              <a:off x="10587724" y="1907686"/>
              <a:ext cx="101341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Computação</a:t>
              </a:r>
              <a:endParaRPr b="0" i="0" sz="1400" u="none" cap="none" strike="noStrike">
                <a:solidFill>
                  <a:srgbClr val="000000"/>
                </a:solidFill>
                <a:latin typeface="Arial"/>
                <a:ea typeface="Arial"/>
                <a:cs typeface="Arial"/>
                <a:sym typeface="Arial"/>
              </a:endParaRPr>
            </a:p>
          </p:txBody>
        </p:sp>
        <p:pic>
          <p:nvPicPr>
            <p:cNvPr id="792" name="Google Shape;792;p25"/>
            <p:cNvPicPr preferRelativeResize="0"/>
            <p:nvPr/>
          </p:nvPicPr>
          <p:blipFill rotWithShape="1">
            <a:blip r:embed="rId13">
              <a:alphaModFix/>
            </a:blip>
            <a:srcRect b="0" l="0" r="0" t="0"/>
            <a:stretch/>
          </p:blipFill>
          <p:spPr>
            <a:xfrm>
              <a:off x="10728673" y="2490944"/>
              <a:ext cx="731520" cy="731520"/>
            </a:xfrm>
            <a:prstGeom prst="rect">
              <a:avLst/>
            </a:prstGeom>
            <a:noFill/>
            <a:ln>
              <a:noFill/>
            </a:ln>
          </p:spPr>
        </p:pic>
        <p:sp>
          <p:nvSpPr>
            <p:cNvPr id="793" name="Google Shape;793;p25"/>
            <p:cNvSpPr txBox="1"/>
            <p:nvPr/>
          </p:nvSpPr>
          <p:spPr>
            <a:xfrm>
              <a:off x="10495551" y="3179421"/>
              <a:ext cx="119776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Tecnologia de jogos</a:t>
              </a:r>
              <a:endParaRPr b="0" i="0" sz="1400" u="none" cap="none" strike="noStrike">
                <a:solidFill>
                  <a:srgbClr val="000000"/>
                </a:solidFill>
                <a:latin typeface="Arial"/>
                <a:ea typeface="Arial"/>
                <a:cs typeface="Arial"/>
                <a:sym typeface="Arial"/>
              </a:endParaRPr>
            </a:p>
          </p:txBody>
        </p:sp>
        <p:sp>
          <p:nvSpPr>
            <p:cNvPr id="794" name="Google Shape;794;p25"/>
            <p:cNvSpPr txBox="1"/>
            <p:nvPr/>
          </p:nvSpPr>
          <p:spPr>
            <a:xfrm>
              <a:off x="3964179" y="4567517"/>
              <a:ext cx="256035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Gerenciamento e governança</a:t>
              </a:r>
              <a:endParaRPr b="0" i="0" sz="1600" u="none" cap="none" strike="noStrike">
                <a:solidFill>
                  <a:srgbClr val="000000"/>
                </a:solidFill>
                <a:latin typeface="Arial"/>
                <a:ea typeface="Arial"/>
                <a:cs typeface="Arial"/>
                <a:sym typeface="Arial"/>
              </a:endParaRPr>
            </a:p>
          </p:txBody>
        </p:sp>
        <p:pic>
          <p:nvPicPr>
            <p:cNvPr descr="AWS management tools icon." id="795" name="Google Shape;795;p25"/>
            <p:cNvPicPr preferRelativeResize="0"/>
            <p:nvPr/>
          </p:nvPicPr>
          <p:blipFill rotWithShape="1">
            <a:blip r:embed="rId14">
              <a:alphaModFix/>
            </a:blip>
            <a:srcRect b="0" l="0" r="0" t="0"/>
            <a:stretch/>
          </p:blipFill>
          <p:spPr>
            <a:xfrm>
              <a:off x="4791824" y="3881466"/>
              <a:ext cx="731520" cy="731520"/>
            </a:xfrm>
            <a:prstGeom prst="rect">
              <a:avLst/>
            </a:prstGeom>
            <a:noFill/>
            <a:ln>
              <a:noFill/>
            </a:ln>
          </p:spPr>
        </p:pic>
        <p:pic>
          <p:nvPicPr>
            <p:cNvPr descr="AWS database icon." id="796" name="Google Shape;796;p25"/>
            <p:cNvPicPr preferRelativeResize="0"/>
            <p:nvPr/>
          </p:nvPicPr>
          <p:blipFill rotWithShape="1">
            <a:blip r:embed="rId15">
              <a:alphaModFix/>
            </a:blip>
            <a:srcRect b="0" l="0" r="0" t="0"/>
            <a:stretch/>
          </p:blipFill>
          <p:spPr>
            <a:xfrm>
              <a:off x="4791824" y="2490944"/>
              <a:ext cx="731520" cy="731520"/>
            </a:xfrm>
            <a:prstGeom prst="rect">
              <a:avLst/>
            </a:prstGeom>
            <a:noFill/>
            <a:ln>
              <a:noFill/>
            </a:ln>
          </p:spPr>
        </p:pic>
        <p:sp>
          <p:nvSpPr>
            <p:cNvPr id="797" name="Google Shape;797;p25"/>
            <p:cNvSpPr txBox="1"/>
            <p:nvPr/>
          </p:nvSpPr>
          <p:spPr>
            <a:xfrm>
              <a:off x="4648470" y="3179421"/>
              <a:ext cx="101822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Banco de dados</a:t>
              </a:r>
              <a:endParaRPr b="0" i="0" sz="1400" u="none" cap="none" strike="noStrike">
                <a:solidFill>
                  <a:srgbClr val="000000"/>
                </a:solidFill>
                <a:latin typeface="Arial"/>
                <a:ea typeface="Arial"/>
                <a:cs typeface="Arial"/>
                <a:sym typeface="Arial"/>
              </a:endParaRPr>
            </a:p>
          </p:txBody>
        </p:sp>
        <p:pic>
          <p:nvPicPr>
            <p:cNvPr id="798" name="Google Shape;798;p25"/>
            <p:cNvPicPr preferRelativeResize="0"/>
            <p:nvPr/>
          </p:nvPicPr>
          <p:blipFill rotWithShape="1">
            <a:blip r:embed="rId16">
              <a:alphaModFix/>
            </a:blip>
            <a:srcRect b="0" l="0" r="0" t="0"/>
            <a:stretch/>
          </p:blipFill>
          <p:spPr>
            <a:xfrm>
              <a:off x="4791824" y="1226550"/>
              <a:ext cx="731520" cy="731520"/>
            </a:xfrm>
            <a:prstGeom prst="rect">
              <a:avLst/>
            </a:prstGeom>
            <a:noFill/>
            <a:ln>
              <a:noFill/>
            </a:ln>
          </p:spPr>
        </p:pic>
        <p:sp>
          <p:nvSpPr>
            <p:cNvPr id="799" name="Google Shape;799;p25"/>
            <p:cNvSpPr txBox="1"/>
            <p:nvPr/>
          </p:nvSpPr>
          <p:spPr>
            <a:xfrm>
              <a:off x="4064978" y="1907686"/>
              <a:ext cx="218521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Realidade aumentada </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e realidade virtual</a:t>
              </a:r>
              <a:endParaRPr b="0" i="0" sz="1400" u="none" cap="none" strike="noStrike">
                <a:solidFill>
                  <a:srgbClr val="000000"/>
                </a:solidFill>
                <a:latin typeface="Arial"/>
                <a:ea typeface="Arial"/>
                <a:cs typeface="Arial"/>
                <a:sym typeface="Arial"/>
              </a:endParaRPr>
            </a:p>
          </p:txBody>
        </p:sp>
        <p:pic>
          <p:nvPicPr>
            <p:cNvPr id="800" name="Google Shape;800;p25"/>
            <p:cNvPicPr preferRelativeResize="0"/>
            <p:nvPr/>
          </p:nvPicPr>
          <p:blipFill rotWithShape="1">
            <a:blip r:embed="rId17">
              <a:alphaModFix/>
            </a:blip>
            <a:srcRect b="0" l="0" r="0" t="0"/>
            <a:stretch/>
          </p:blipFill>
          <p:spPr>
            <a:xfrm>
              <a:off x="4791824" y="5240456"/>
              <a:ext cx="731520" cy="731520"/>
            </a:xfrm>
            <a:prstGeom prst="rect">
              <a:avLst/>
            </a:prstGeom>
            <a:noFill/>
            <a:ln>
              <a:noFill/>
            </a:ln>
          </p:spPr>
        </p:pic>
        <p:sp>
          <p:nvSpPr>
            <p:cNvPr id="801" name="Google Shape;801;p25"/>
            <p:cNvSpPr txBox="1"/>
            <p:nvPr/>
          </p:nvSpPr>
          <p:spPr>
            <a:xfrm>
              <a:off x="4702973" y="5915526"/>
              <a:ext cx="90922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Satélite</a:t>
              </a:r>
              <a:endParaRPr b="0" i="0" sz="1400" u="none" cap="none" strike="noStrike">
                <a:solidFill>
                  <a:srgbClr val="000000"/>
                </a:solidFill>
                <a:latin typeface="Arial"/>
                <a:ea typeface="Arial"/>
                <a:cs typeface="Arial"/>
                <a:sym typeface="Arial"/>
              </a:endParaRPr>
            </a:p>
          </p:txBody>
        </p:sp>
        <p:pic>
          <p:nvPicPr>
            <p:cNvPr descr="AWS networking and content delivery icon." id="802" name="Google Shape;802;p25"/>
            <p:cNvPicPr preferRelativeResize="0"/>
            <p:nvPr/>
          </p:nvPicPr>
          <p:blipFill rotWithShape="1">
            <a:blip r:embed="rId18">
              <a:alphaModFix/>
            </a:blip>
            <a:srcRect b="0" l="0" r="0" t="0"/>
            <a:stretch/>
          </p:blipFill>
          <p:spPr>
            <a:xfrm>
              <a:off x="975465" y="5240456"/>
              <a:ext cx="731520" cy="731520"/>
            </a:xfrm>
            <a:prstGeom prst="rect">
              <a:avLst/>
            </a:prstGeom>
            <a:noFill/>
            <a:ln>
              <a:noFill/>
            </a:ln>
          </p:spPr>
        </p:pic>
        <p:sp>
          <p:nvSpPr>
            <p:cNvPr id="803" name="Google Shape;803;p25"/>
            <p:cNvSpPr txBox="1"/>
            <p:nvPr/>
          </p:nvSpPr>
          <p:spPr>
            <a:xfrm>
              <a:off x="419100" y="5915526"/>
              <a:ext cx="17352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Redes e entrega de conteúdo</a:t>
              </a:r>
              <a:endParaRPr b="0" i="0" sz="1400" u="none" cap="none" strike="noStrike">
                <a:solidFill>
                  <a:srgbClr val="000000"/>
                </a:solidFill>
                <a:latin typeface="Arial"/>
                <a:ea typeface="Arial"/>
                <a:cs typeface="Arial"/>
                <a:sym typeface="Arial"/>
              </a:endParaRPr>
            </a:p>
          </p:txBody>
        </p:sp>
        <p:sp>
          <p:nvSpPr>
            <p:cNvPr id="804" name="Google Shape;804;p25"/>
            <p:cNvSpPr txBox="1"/>
            <p:nvPr/>
          </p:nvSpPr>
          <p:spPr>
            <a:xfrm>
              <a:off x="595306" y="4563034"/>
              <a:ext cx="141753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Internet das Coisas</a:t>
              </a:r>
              <a:endParaRPr b="0" i="0" sz="1400" u="none" cap="none" strike="noStrike">
                <a:solidFill>
                  <a:srgbClr val="000000"/>
                </a:solidFill>
                <a:latin typeface="Arial"/>
                <a:ea typeface="Arial"/>
                <a:cs typeface="Arial"/>
                <a:sym typeface="Arial"/>
              </a:endParaRPr>
            </a:p>
          </p:txBody>
        </p:sp>
        <p:pic>
          <p:nvPicPr>
            <p:cNvPr descr="AWS internet of things icon." id="805" name="Google Shape;805;p25"/>
            <p:cNvPicPr preferRelativeResize="0"/>
            <p:nvPr/>
          </p:nvPicPr>
          <p:blipFill rotWithShape="1">
            <a:blip r:embed="rId19">
              <a:alphaModFix/>
            </a:blip>
            <a:srcRect b="0" l="0" r="0" t="0"/>
            <a:stretch/>
          </p:blipFill>
          <p:spPr>
            <a:xfrm>
              <a:off x="975465" y="3881466"/>
              <a:ext cx="731520" cy="731520"/>
            </a:xfrm>
            <a:prstGeom prst="rect">
              <a:avLst/>
            </a:prstGeom>
            <a:noFill/>
            <a:ln>
              <a:noFill/>
            </a:ln>
          </p:spPr>
        </p:pic>
        <p:pic>
          <p:nvPicPr>
            <p:cNvPr descr="AWS analytics icon." id="806" name="Google Shape;806;p25"/>
            <p:cNvPicPr preferRelativeResize="0"/>
            <p:nvPr/>
          </p:nvPicPr>
          <p:blipFill rotWithShape="1">
            <a:blip r:embed="rId20">
              <a:alphaModFix/>
            </a:blip>
            <a:srcRect b="0" l="0" r="0" t="0"/>
            <a:stretch/>
          </p:blipFill>
          <p:spPr>
            <a:xfrm>
              <a:off x="975465" y="1226550"/>
              <a:ext cx="731520" cy="731520"/>
            </a:xfrm>
            <a:prstGeom prst="rect">
              <a:avLst/>
            </a:prstGeom>
            <a:noFill/>
            <a:ln>
              <a:noFill/>
            </a:ln>
          </p:spPr>
        </p:pic>
        <p:sp>
          <p:nvSpPr>
            <p:cNvPr id="807" name="Google Shape;807;p25"/>
            <p:cNvSpPr txBox="1"/>
            <p:nvPr/>
          </p:nvSpPr>
          <p:spPr>
            <a:xfrm>
              <a:off x="849745" y="1907686"/>
              <a:ext cx="98296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Análise</a:t>
              </a:r>
              <a:endParaRPr b="0" i="0" sz="1400" u="none" cap="none" strike="noStrike">
                <a:solidFill>
                  <a:srgbClr val="000000"/>
                </a:solidFill>
                <a:latin typeface="Arial"/>
                <a:ea typeface="Arial"/>
                <a:cs typeface="Arial"/>
                <a:sym typeface="Arial"/>
              </a:endParaRPr>
            </a:p>
          </p:txBody>
        </p:sp>
        <p:pic>
          <p:nvPicPr>
            <p:cNvPr id="808" name="Google Shape;808;p25"/>
            <p:cNvPicPr preferRelativeResize="0"/>
            <p:nvPr/>
          </p:nvPicPr>
          <p:blipFill rotWithShape="1">
            <a:blip r:embed="rId21">
              <a:alphaModFix/>
            </a:blip>
            <a:srcRect b="0" l="0" r="0" t="0"/>
            <a:stretch/>
          </p:blipFill>
          <p:spPr>
            <a:xfrm>
              <a:off x="975465" y="2490944"/>
              <a:ext cx="731520" cy="731520"/>
            </a:xfrm>
            <a:prstGeom prst="rect">
              <a:avLst/>
            </a:prstGeom>
            <a:noFill/>
            <a:ln>
              <a:noFill/>
            </a:ln>
          </p:spPr>
        </p:pic>
        <p:sp>
          <p:nvSpPr>
            <p:cNvPr id="809" name="Google Shape;809;p25"/>
            <p:cNvSpPr txBox="1"/>
            <p:nvPr/>
          </p:nvSpPr>
          <p:spPr>
            <a:xfrm>
              <a:off x="508582" y="3179421"/>
              <a:ext cx="155628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Gerenciamento de custos</a:t>
              </a:r>
              <a:endParaRPr b="0" i="0" sz="1600" u="none" cap="none" strike="noStrike">
                <a:solidFill>
                  <a:srgbClr val="000000"/>
                </a:solidFill>
                <a:latin typeface="Arial"/>
                <a:ea typeface="Arial"/>
                <a:cs typeface="Arial"/>
                <a:sym typeface="Arial"/>
              </a:endParaRPr>
            </a:p>
          </p:txBody>
        </p:sp>
        <p:pic>
          <p:nvPicPr>
            <p:cNvPr descr="AWS machine learning icon." id="810" name="Google Shape;810;p25"/>
            <p:cNvPicPr preferRelativeResize="0"/>
            <p:nvPr/>
          </p:nvPicPr>
          <p:blipFill rotWithShape="1">
            <a:blip r:embed="rId22">
              <a:alphaModFix/>
            </a:blip>
            <a:srcRect b="0" l="0" r="0" t="0"/>
            <a:stretch/>
          </p:blipFill>
          <p:spPr>
            <a:xfrm>
              <a:off x="2847577" y="3881466"/>
              <a:ext cx="731520" cy="731520"/>
            </a:xfrm>
            <a:prstGeom prst="rect">
              <a:avLst/>
            </a:prstGeom>
            <a:noFill/>
            <a:ln>
              <a:noFill/>
            </a:ln>
          </p:spPr>
        </p:pic>
        <p:sp>
          <p:nvSpPr>
            <p:cNvPr id="811" name="Google Shape;811;p25"/>
            <p:cNvSpPr txBox="1"/>
            <p:nvPr/>
          </p:nvSpPr>
          <p:spPr>
            <a:xfrm>
              <a:off x="2502884" y="4567517"/>
              <a:ext cx="142090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pic>
          <p:nvPicPr>
            <p:cNvPr id="812" name="Google Shape;812;p25"/>
            <p:cNvPicPr preferRelativeResize="0"/>
            <p:nvPr/>
          </p:nvPicPr>
          <p:blipFill rotWithShape="1">
            <a:blip r:embed="rId23">
              <a:alphaModFix/>
            </a:blip>
            <a:srcRect b="0" l="0" r="0" t="0"/>
            <a:stretch/>
          </p:blipFill>
          <p:spPr>
            <a:xfrm>
              <a:off x="2847577" y="1226550"/>
              <a:ext cx="731520" cy="731520"/>
            </a:xfrm>
            <a:prstGeom prst="rect">
              <a:avLst/>
            </a:prstGeom>
            <a:noFill/>
            <a:ln>
              <a:noFill/>
            </a:ln>
          </p:spPr>
        </p:pic>
        <p:sp>
          <p:nvSpPr>
            <p:cNvPr id="813" name="Google Shape;813;p25"/>
            <p:cNvSpPr txBox="1"/>
            <p:nvPr/>
          </p:nvSpPr>
          <p:spPr>
            <a:xfrm>
              <a:off x="2240530" y="1907686"/>
              <a:ext cx="195813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Integração de aplicativos</a:t>
              </a:r>
              <a:endParaRPr b="0" i="0" sz="1600" u="none" cap="none" strike="noStrike">
                <a:solidFill>
                  <a:srgbClr val="000000"/>
                </a:solidFill>
                <a:latin typeface="Arial"/>
                <a:ea typeface="Arial"/>
                <a:cs typeface="Arial"/>
                <a:sym typeface="Arial"/>
              </a:endParaRPr>
            </a:p>
          </p:txBody>
        </p:sp>
        <p:pic>
          <p:nvPicPr>
            <p:cNvPr id="814" name="Google Shape;814;p25"/>
            <p:cNvPicPr preferRelativeResize="0"/>
            <p:nvPr/>
          </p:nvPicPr>
          <p:blipFill rotWithShape="1">
            <a:blip r:embed="rId24">
              <a:alphaModFix/>
            </a:blip>
            <a:srcRect b="0" l="0" r="0" t="0"/>
            <a:stretch/>
          </p:blipFill>
          <p:spPr>
            <a:xfrm>
              <a:off x="2847577" y="2490944"/>
              <a:ext cx="731520" cy="731520"/>
            </a:xfrm>
            <a:prstGeom prst="rect">
              <a:avLst/>
            </a:prstGeom>
            <a:noFill/>
            <a:ln>
              <a:noFill/>
            </a:ln>
          </p:spPr>
        </p:pic>
        <p:sp>
          <p:nvSpPr>
            <p:cNvPr id="815" name="Google Shape;815;p25"/>
            <p:cNvSpPr txBox="1"/>
            <p:nvPr/>
          </p:nvSpPr>
          <p:spPr>
            <a:xfrm>
              <a:off x="2198651" y="3179421"/>
              <a:ext cx="202386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Envolvimento de clientes</a:t>
              </a:r>
              <a:endParaRPr b="0" i="0" sz="1600" u="none" cap="none" strike="noStrike">
                <a:solidFill>
                  <a:srgbClr val="000000"/>
                </a:solidFill>
                <a:latin typeface="Arial"/>
                <a:ea typeface="Arial"/>
                <a:cs typeface="Arial"/>
                <a:sym typeface="Arial"/>
              </a:endParaRPr>
            </a:p>
          </p:txBody>
        </p:sp>
        <p:pic>
          <p:nvPicPr>
            <p:cNvPr id="816" name="Google Shape;816;p25"/>
            <p:cNvPicPr preferRelativeResize="0"/>
            <p:nvPr/>
          </p:nvPicPr>
          <p:blipFill rotWithShape="1">
            <a:blip r:embed="rId25">
              <a:alphaModFix/>
            </a:blip>
            <a:srcRect b="0" l="0" r="0" t="0"/>
            <a:stretch/>
          </p:blipFill>
          <p:spPr>
            <a:xfrm>
              <a:off x="2847577" y="5240456"/>
              <a:ext cx="731520" cy="731520"/>
            </a:xfrm>
            <a:prstGeom prst="rect">
              <a:avLst/>
            </a:prstGeom>
            <a:noFill/>
            <a:ln>
              <a:noFill/>
            </a:ln>
          </p:spPr>
        </p:pic>
        <p:sp>
          <p:nvSpPr>
            <p:cNvPr id="817" name="Google Shape;817;p25"/>
            <p:cNvSpPr txBox="1"/>
            <p:nvPr/>
          </p:nvSpPr>
          <p:spPr>
            <a:xfrm>
              <a:off x="2735482" y="5915526"/>
              <a:ext cx="95571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Robótica</a:t>
              </a:r>
              <a:endParaRPr b="0" i="0" sz="1400" u="none" cap="none" strike="noStrike">
                <a:solidFill>
                  <a:srgbClr val="000000"/>
                </a:solidFill>
                <a:latin typeface="Arial"/>
                <a:ea typeface="Arial"/>
                <a:cs typeface="Arial"/>
                <a:sym typeface="Arial"/>
              </a:endParaRPr>
            </a:p>
          </p:txBody>
        </p:sp>
      </p:grpSp>
      <p:sp>
        <p:nvSpPr>
          <p:cNvPr id="818" name="Google Shape;818;p25"/>
          <p:cNvSpPr txBox="1"/>
          <p:nvPr>
            <p:ph idx="11" type="ftr"/>
          </p:nvPr>
        </p:nvSpPr>
        <p:spPr>
          <a:xfrm>
            <a:off x="106701" y="6437597"/>
            <a:ext cx="468512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900"/>
              <a:buFont typeface="Arial"/>
              <a:buNone/>
            </a:pPr>
            <a:r>
              <a:rPr b="0" i="0" lang="pt-BR" sz="900" u="none" cap="none" strike="noStrike">
                <a:solidFill>
                  <a:srgbClr val="888888"/>
                </a:solidFill>
                <a:latin typeface="Arial"/>
                <a:ea typeface="Arial"/>
                <a:cs typeface="Arial"/>
                <a:sym typeface="Arial"/>
              </a:rPr>
              <a:t>© 2019 Amazon Web Services, Inc. ou suas afiliadas. Todos os direitos reservados.</a:t>
            </a:r>
            <a:endParaRPr/>
          </a:p>
        </p:txBody>
      </p:sp>
      <p:sp>
        <p:nvSpPr>
          <p:cNvPr id="819" name="Google Shape;819;p2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fld id="{00000000-1234-1234-1234-123412341234}" type="slidenum">
              <a:rPr b="0" i="0" lang="pt-BR"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2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Exemplo de solução simples</a:t>
            </a:r>
            <a:endParaRPr/>
          </a:p>
        </p:txBody>
      </p:sp>
      <p:grpSp>
        <p:nvGrpSpPr>
          <p:cNvPr id="825" name="Google Shape;825;p26"/>
          <p:cNvGrpSpPr/>
          <p:nvPr/>
        </p:nvGrpSpPr>
        <p:grpSpPr>
          <a:xfrm>
            <a:off x="1072374" y="1301310"/>
            <a:ext cx="9996379" cy="4917175"/>
            <a:chOff x="721987" y="1301310"/>
            <a:chExt cx="9996379" cy="4917175"/>
          </a:xfrm>
        </p:grpSpPr>
        <p:pic>
          <p:nvPicPr>
            <p:cNvPr id="826" name="Google Shape;826;p26"/>
            <p:cNvPicPr preferRelativeResize="0"/>
            <p:nvPr/>
          </p:nvPicPr>
          <p:blipFill rotWithShape="1">
            <a:blip r:embed="rId3">
              <a:alphaModFix/>
            </a:blip>
            <a:srcRect b="0" l="0" r="0" t="0"/>
            <a:stretch/>
          </p:blipFill>
          <p:spPr>
            <a:xfrm>
              <a:off x="2980601" y="1301310"/>
              <a:ext cx="952500" cy="952500"/>
            </a:xfrm>
            <a:prstGeom prst="rect">
              <a:avLst/>
            </a:prstGeom>
            <a:noFill/>
            <a:ln>
              <a:noFill/>
            </a:ln>
          </p:spPr>
        </p:pic>
        <p:sp>
          <p:nvSpPr>
            <p:cNvPr id="827" name="Google Shape;827;p26"/>
            <p:cNvSpPr txBox="1"/>
            <p:nvPr/>
          </p:nvSpPr>
          <p:spPr>
            <a:xfrm>
              <a:off x="2772540" y="2257885"/>
              <a:ext cx="144370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Redes</a:t>
              </a:r>
              <a:endParaRPr b="0" i="0" sz="1400" u="none" cap="none" strike="noStrike">
                <a:solidFill>
                  <a:srgbClr val="000000"/>
                </a:solidFill>
                <a:latin typeface="Arial"/>
                <a:ea typeface="Arial"/>
                <a:cs typeface="Arial"/>
                <a:sym typeface="Arial"/>
              </a:endParaRPr>
            </a:p>
          </p:txBody>
        </p:sp>
        <p:pic>
          <p:nvPicPr>
            <p:cNvPr id="828" name="Google Shape;828;p26"/>
            <p:cNvPicPr preferRelativeResize="0"/>
            <p:nvPr/>
          </p:nvPicPr>
          <p:blipFill rotWithShape="1">
            <a:blip r:embed="rId4">
              <a:alphaModFix/>
            </a:blip>
            <a:srcRect b="0" l="0" r="0" t="0"/>
            <a:stretch/>
          </p:blipFill>
          <p:spPr>
            <a:xfrm>
              <a:off x="5066154" y="1301310"/>
              <a:ext cx="952500" cy="952500"/>
            </a:xfrm>
            <a:prstGeom prst="rect">
              <a:avLst/>
            </a:prstGeom>
            <a:noFill/>
            <a:ln>
              <a:noFill/>
            </a:ln>
          </p:spPr>
        </p:pic>
        <p:sp>
          <p:nvSpPr>
            <p:cNvPr id="829" name="Google Shape;829;p26"/>
            <p:cNvSpPr txBox="1"/>
            <p:nvPr/>
          </p:nvSpPr>
          <p:spPr>
            <a:xfrm>
              <a:off x="4755284" y="2240078"/>
              <a:ext cx="153630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Computação</a:t>
              </a:r>
              <a:endParaRPr b="0" i="0" sz="1400" u="none" cap="none" strike="noStrike">
                <a:solidFill>
                  <a:srgbClr val="000000"/>
                </a:solidFill>
                <a:latin typeface="Arial"/>
                <a:ea typeface="Arial"/>
                <a:cs typeface="Arial"/>
                <a:sym typeface="Arial"/>
              </a:endParaRPr>
            </a:p>
          </p:txBody>
        </p:sp>
        <p:pic>
          <p:nvPicPr>
            <p:cNvPr id="830" name="Google Shape;830;p26"/>
            <p:cNvPicPr preferRelativeResize="0"/>
            <p:nvPr/>
          </p:nvPicPr>
          <p:blipFill rotWithShape="1">
            <a:blip r:embed="rId5">
              <a:alphaModFix/>
            </a:blip>
            <a:srcRect b="0" l="0" r="0" t="0"/>
            <a:stretch/>
          </p:blipFill>
          <p:spPr>
            <a:xfrm>
              <a:off x="9237259" y="1301310"/>
              <a:ext cx="952500" cy="952500"/>
            </a:xfrm>
            <a:prstGeom prst="rect">
              <a:avLst/>
            </a:prstGeom>
            <a:noFill/>
            <a:ln>
              <a:noFill/>
            </a:ln>
          </p:spPr>
        </p:pic>
        <p:sp>
          <p:nvSpPr>
            <p:cNvPr id="831" name="Google Shape;831;p26"/>
            <p:cNvSpPr txBox="1"/>
            <p:nvPr/>
          </p:nvSpPr>
          <p:spPr>
            <a:xfrm>
              <a:off x="8708411" y="2253810"/>
              <a:ext cx="200995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Armazenamento</a:t>
              </a:r>
              <a:endParaRPr b="0" i="0" sz="1400" u="none" cap="none" strike="noStrike">
                <a:solidFill>
                  <a:srgbClr val="000000"/>
                </a:solidFill>
                <a:latin typeface="Arial"/>
                <a:ea typeface="Arial"/>
                <a:cs typeface="Arial"/>
                <a:sym typeface="Arial"/>
              </a:endParaRPr>
            </a:p>
          </p:txBody>
        </p:sp>
        <p:pic>
          <p:nvPicPr>
            <p:cNvPr id="832" name="Google Shape;832;p26"/>
            <p:cNvPicPr preferRelativeResize="0"/>
            <p:nvPr/>
          </p:nvPicPr>
          <p:blipFill rotWithShape="1">
            <a:blip r:embed="rId6">
              <a:alphaModFix/>
            </a:blip>
            <a:srcRect b="0" l="0" r="0" t="0"/>
            <a:stretch/>
          </p:blipFill>
          <p:spPr>
            <a:xfrm>
              <a:off x="7151707" y="1301310"/>
              <a:ext cx="952500" cy="952500"/>
            </a:xfrm>
            <a:prstGeom prst="rect">
              <a:avLst/>
            </a:prstGeom>
            <a:noFill/>
            <a:ln>
              <a:noFill/>
            </a:ln>
          </p:spPr>
        </p:pic>
        <p:sp>
          <p:nvSpPr>
            <p:cNvPr id="833" name="Google Shape;833;p26"/>
            <p:cNvSpPr txBox="1"/>
            <p:nvPr/>
          </p:nvSpPr>
          <p:spPr>
            <a:xfrm>
              <a:off x="6695001" y="2247253"/>
              <a:ext cx="186591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Banco de dados</a:t>
              </a:r>
              <a:endParaRPr b="0" i="0" sz="1400" u="none" cap="none" strike="noStrike">
                <a:solidFill>
                  <a:srgbClr val="000000"/>
                </a:solidFill>
                <a:latin typeface="Arial"/>
                <a:ea typeface="Arial"/>
                <a:cs typeface="Arial"/>
                <a:sym typeface="Arial"/>
              </a:endParaRPr>
            </a:p>
          </p:txBody>
        </p:sp>
        <p:sp>
          <p:nvSpPr>
            <p:cNvPr id="834" name="Google Shape;834;p26"/>
            <p:cNvSpPr/>
            <p:nvPr/>
          </p:nvSpPr>
          <p:spPr>
            <a:xfrm>
              <a:off x="2772540" y="2812682"/>
              <a:ext cx="7923923" cy="3405803"/>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 Nuvem AWS</a:t>
              </a:r>
              <a:endParaRPr b="0" i="0" sz="1400" u="none" cap="none" strike="noStrike">
                <a:solidFill>
                  <a:srgbClr val="000000"/>
                </a:solidFill>
                <a:latin typeface="Arial"/>
                <a:ea typeface="Arial"/>
                <a:cs typeface="Arial"/>
                <a:sym typeface="Arial"/>
              </a:endParaRPr>
            </a:p>
          </p:txBody>
        </p:sp>
        <p:pic>
          <p:nvPicPr>
            <p:cNvPr id="835" name="Google Shape;835;p26"/>
            <p:cNvPicPr preferRelativeResize="0"/>
            <p:nvPr/>
          </p:nvPicPr>
          <p:blipFill rotWithShape="1">
            <a:blip r:embed="rId7">
              <a:alphaModFix/>
            </a:blip>
            <a:srcRect b="0" l="0" r="0" t="0"/>
            <a:stretch/>
          </p:blipFill>
          <p:spPr>
            <a:xfrm>
              <a:off x="2775620" y="2812683"/>
              <a:ext cx="457200" cy="457200"/>
            </a:xfrm>
            <a:prstGeom prst="rect">
              <a:avLst/>
            </a:prstGeom>
            <a:noFill/>
            <a:ln>
              <a:noFill/>
            </a:ln>
          </p:spPr>
        </p:pic>
        <p:sp>
          <p:nvSpPr>
            <p:cNvPr id="836" name="Google Shape;836;p26"/>
            <p:cNvSpPr/>
            <p:nvPr/>
          </p:nvSpPr>
          <p:spPr>
            <a:xfrm>
              <a:off x="3255179" y="3282241"/>
              <a:ext cx="7227658" cy="277426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pt-BR" sz="1600" u="none" cap="none" strike="noStrike">
                  <a:solidFill>
                    <a:srgbClr val="1D8900"/>
                  </a:solidFill>
                  <a:latin typeface="Arial"/>
                  <a:ea typeface="Arial"/>
                  <a:cs typeface="Arial"/>
                  <a:sym typeface="Arial"/>
                </a:rPr>
                <a:t> Virtual Private Cloud (VPC)</a:t>
              </a:r>
              <a:endParaRPr b="0" i="0" sz="1400" u="none" cap="none" strike="noStrike">
                <a:solidFill>
                  <a:srgbClr val="000000"/>
                </a:solidFill>
                <a:latin typeface="Arial"/>
                <a:ea typeface="Arial"/>
                <a:cs typeface="Arial"/>
                <a:sym typeface="Arial"/>
              </a:endParaRPr>
            </a:p>
          </p:txBody>
        </p:sp>
        <p:pic>
          <p:nvPicPr>
            <p:cNvPr id="837" name="Google Shape;837;p26"/>
            <p:cNvPicPr preferRelativeResize="0"/>
            <p:nvPr/>
          </p:nvPicPr>
          <p:blipFill rotWithShape="1">
            <a:blip r:embed="rId8">
              <a:alphaModFix/>
            </a:blip>
            <a:srcRect b="0" l="0" r="0" t="0"/>
            <a:stretch/>
          </p:blipFill>
          <p:spPr>
            <a:xfrm>
              <a:off x="3255179" y="3282241"/>
              <a:ext cx="457200" cy="457200"/>
            </a:xfrm>
            <a:prstGeom prst="rect">
              <a:avLst/>
            </a:prstGeom>
            <a:noFill/>
            <a:ln>
              <a:noFill/>
            </a:ln>
          </p:spPr>
        </p:pic>
        <p:pic>
          <p:nvPicPr>
            <p:cNvPr id="838" name="Google Shape;838;p26"/>
            <p:cNvPicPr preferRelativeResize="0"/>
            <p:nvPr/>
          </p:nvPicPr>
          <p:blipFill rotWithShape="1">
            <a:blip r:embed="rId9">
              <a:alphaModFix/>
            </a:blip>
            <a:srcRect b="0" l="0" r="0" t="0"/>
            <a:stretch/>
          </p:blipFill>
          <p:spPr>
            <a:xfrm>
              <a:off x="5186925" y="4975351"/>
              <a:ext cx="711200" cy="711200"/>
            </a:xfrm>
            <a:prstGeom prst="rect">
              <a:avLst/>
            </a:prstGeom>
            <a:noFill/>
            <a:ln>
              <a:noFill/>
            </a:ln>
          </p:spPr>
        </p:pic>
        <p:pic>
          <p:nvPicPr>
            <p:cNvPr id="839" name="Google Shape;839;p26"/>
            <p:cNvPicPr preferRelativeResize="0"/>
            <p:nvPr/>
          </p:nvPicPr>
          <p:blipFill rotWithShape="1">
            <a:blip r:embed="rId10">
              <a:alphaModFix/>
            </a:blip>
            <a:srcRect b="0" l="0" r="0" t="0"/>
            <a:stretch/>
          </p:blipFill>
          <p:spPr>
            <a:xfrm>
              <a:off x="9341793" y="4100090"/>
              <a:ext cx="711200" cy="711200"/>
            </a:xfrm>
            <a:prstGeom prst="rect">
              <a:avLst/>
            </a:prstGeom>
            <a:noFill/>
            <a:ln>
              <a:noFill/>
            </a:ln>
          </p:spPr>
        </p:pic>
        <p:pic>
          <p:nvPicPr>
            <p:cNvPr id="840" name="Google Shape;840;p26"/>
            <p:cNvPicPr preferRelativeResize="0"/>
            <p:nvPr/>
          </p:nvPicPr>
          <p:blipFill rotWithShape="1">
            <a:blip r:embed="rId11">
              <a:alphaModFix/>
            </a:blip>
            <a:srcRect b="0" l="0" r="0" t="0"/>
            <a:stretch/>
          </p:blipFill>
          <p:spPr>
            <a:xfrm>
              <a:off x="7272357" y="3483154"/>
              <a:ext cx="711200" cy="711200"/>
            </a:xfrm>
            <a:prstGeom prst="rect">
              <a:avLst/>
            </a:prstGeom>
            <a:noFill/>
            <a:ln>
              <a:noFill/>
            </a:ln>
          </p:spPr>
        </p:pic>
        <p:sp>
          <p:nvSpPr>
            <p:cNvPr id="841" name="Google Shape;841;p26"/>
            <p:cNvSpPr txBox="1"/>
            <p:nvPr/>
          </p:nvSpPr>
          <p:spPr>
            <a:xfrm>
              <a:off x="4803380" y="5686551"/>
              <a:ext cx="147829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Amazon EC2</a:t>
              </a:r>
              <a:endParaRPr b="0" i="0" sz="1400" u="none" cap="none" strike="noStrike">
                <a:solidFill>
                  <a:srgbClr val="000000"/>
                </a:solidFill>
                <a:latin typeface="Arial"/>
                <a:ea typeface="Arial"/>
                <a:cs typeface="Arial"/>
                <a:sym typeface="Arial"/>
              </a:endParaRPr>
            </a:p>
          </p:txBody>
        </p:sp>
        <p:sp>
          <p:nvSpPr>
            <p:cNvPr id="842" name="Google Shape;842;p26"/>
            <p:cNvSpPr txBox="1"/>
            <p:nvPr/>
          </p:nvSpPr>
          <p:spPr>
            <a:xfrm>
              <a:off x="8953257" y="4811290"/>
              <a:ext cx="152050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Amazon S3</a:t>
              </a:r>
              <a:endParaRPr b="0" i="0" sz="1400" u="none" cap="none" strike="noStrike">
                <a:solidFill>
                  <a:srgbClr val="000000"/>
                </a:solidFill>
                <a:latin typeface="Arial"/>
                <a:ea typeface="Arial"/>
                <a:cs typeface="Arial"/>
                <a:sym typeface="Arial"/>
              </a:endParaRPr>
            </a:p>
          </p:txBody>
        </p:sp>
        <p:sp>
          <p:nvSpPr>
            <p:cNvPr id="843" name="Google Shape;843;p26"/>
            <p:cNvSpPr txBox="1"/>
            <p:nvPr/>
          </p:nvSpPr>
          <p:spPr>
            <a:xfrm>
              <a:off x="6920486" y="4161380"/>
              <a:ext cx="142861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Amazon DynamoDB</a:t>
              </a:r>
              <a:endParaRPr b="0" i="0" sz="1800" u="none" cap="none" strike="noStrike">
                <a:solidFill>
                  <a:schemeClr val="dk1"/>
                </a:solidFill>
                <a:latin typeface="Arial"/>
                <a:ea typeface="Arial"/>
                <a:cs typeface="Arial"/>
                <a:sym typeface="Arial"/>
              </a:endParaRPr>
            </a:p>
          </p:txBody>
        </p:sp>
        <p:cxnSp>
          <p:nvCxnSpPr>
            <p:cNvPr id="844" name="Google Shape;844;p26"/>
            <p:cNvCxnSpPr>
              <a:stCxn id="838" idx="3"/>
              <a:endCxn id="839" idx="1"/>
            </p:cNvCxnSpPr>
            <p:nvPr/>
          </p:nvCxnSpPr>
          <p:spPr>
            <a:xfrm flipH="1" rot="10800000">
              <a:off x="5898125" y="4455551"/>
              <a:ext cx="3443700" cy="8754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845" name="Google Shape;845;p26"/>
            <p:cNvCxnSpPr>
              <a:endCxn id="840" idx="1"/>
            </p:cNvCxnSpPr>
            <p:nvPr/>
          </p:nvCxnSpPr>
          <p:spPr>
            <a:xfrm flipH="1" rot="10800000">
              <a:off x="5898057" y="3838754"/>
              <a:ext cx="1374300" cy="12348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846" name="Google Shape;846;p26"/>
            <p:cNvCxnSpPr>
              <a:stCxn id="829" idx="2"/>
              <a:endCxn id="838" idx="0"/>
            </p:cNvCxnSpPr>
            <p:nvPr/>
          </p:nvCxnSpPr>
          <p:spPr>
            <a:xfrm>
              <a:off x="5523437" y="2609410"/>
              <a:ext cx="19200" cy="2365800"/>
            </a:xfrm>
            <a:prstGeom prst="straightConnector1">
              <a:avLst/>
            </a:prstGeom>
            <a:noFill/>
            <a:ln cap="flat" cmpd="sng" w="9525">
              <a:solidFill>
                <a:schemeClr val="accent1"/>
              </a:solidFill>
              <a:prstDash val="dash"/>
              <a:miter lim="800000"/>
              <a:headEnd len="sm" w="sm" type="none"/>
              <a:tailEnd len="sm" w="sm" type="none"/>
            </a:ln>
          </p:spPr>
        </p:cxnSp>
        <p:cxnSp>
          <p:nvCxnSpPr>
            <p:cNvPr id="847" name="Google Shape;847;p26"/>
            <p:cNvCxnSpPr>
              <a:stCxn id="831" idx="2"/>
              <a:endCxn id="839" idx="0"/>
            </p:cNvCxnSpPr>
            <p:nvPr/>
          </p:nvCxnSpPr>
          <p:spPr>
            <a:xfrm flipH="1">
              <a:off x="9697488" y="2623142"/>
              <a:ext cx="15900" cy="1476900"/>
            </a:xfrm>
            <a:prstGeom prst="straightConnector1">
              <a:avLst/>
            </a:prstGeom>
            <a:noFill/>
            <a:ln cap="flat" cmpd="sng" w="9525">
              <a:solidFill>
                <a:schemeClr val="accent1"/>
              </a:solidFill>
              <a:prstDash val="dash"/>
              <a:miter lim="800000"/>
              <a:headEnd len="sm" w="sm" type="none"/>
              <a:tailEnd len="sm" w="sm" type="none"/>
            </a:ln>
          </p:spPr>
        </p:cxnSp>
        <p:cxnSp>
          <p:nvCxnSpPr>
            <p:cNvPr id="848" name="Google Shape;848;p26"/>
            <p:cNvCxnSpPr>
              <a:stCxn id="833" idx="2"/>
              <a:endCxn id="840" idx="0"/>
            </p:cNvCxnSpPr>
            <p:nvPr/>
          </p:nvCxnSpPr>
          <p:spPr>
            <a:xfrm>
              <a:off x="7627957" y="2616585"/>
              <a:ext cx="0" cy="866700"/>
            </a:xfrm>
            <a:prstGeom prst="straightConnector1">
              <a:avLst/>
            </a:prstGeom>
            <a:noFill/>
            <a:ln cap="flat" cmpd="sng" w="9525">
              <a:solidFill>
                <a:schemeClr val="accent1"/>
              </a:solidFill>
              <a:prstDash val="dash"/>
              <a:miter lim="800000"/>
              <a:headEnd len="sm" w="sm" type="none"/>
              <a:tailEnd len="sm" w="sm" type="none"/>
            </a:ln>
          </p:spPr>
        </p:cxnSp>
        <p:cxnSp>
          <p:nvCxnSpPr>
            <p:cNvPr id="849" name="Google Shape;849;p26"/>
            <p:cNvCxnSpPr>
              <a:stCxn id="827" idx="2"/>
              <a:endCxn id="837" idx="0"/>
            </p:cNvCxnSpPr>
            <p:nvPr/>
          </p:nvCxnSpPr>
          <p:spPr>
            <a:xfrm flipH="1">
              <a:off x="3483891" y="2627217"/>
              <a:ext cx="10500" cy="654900"/>
            </a:xfrm>
            <a:prstGeom prst="straightConnector1">
              <a:avLst/>
            </a:prstGeom>
            <a:noFill/>
            <a:ln cap="flat" cmpd="sng" w="9525">
              <a:solidFill>
                <a:schemeClr val="accent1"/>
              </a:solidFill>
              <a:prstDash val="dash"/>
              <a:miter lim="800000"/>
              <a:headEnd len="sm" w="sm" type="none"/>
              <a:tailEnd len="sm" w="sm" type="none"/>
            </a:ln>
          </p:spPr>
        </p:cxnSp>
        <p:cxnSp>
          <p:nvCxnSpPr>
            <p:cNvPr id="850" name="Google Shape;850;p26"/>
            <p:cNvCxnSpPr>
              <a:stCxn id="851" idx="1"/>
              <a:endCxn id="837" idx="1"/>
            </p:cNvCxnSpPr>
            <p:nvPr/>
          </p:nvCxnSpPr>
          <p:spPr>
            <a:xfrm flipH="1" rot="10800000">
              <a:off x="1735796" y="3510712"/>
              <a:ext cx="1519500" cy="753300"/>
            </a:xfrm>
            <a:prstGeom prst="straightConnector1">
              <a:avLst/>
            </a:prstGeom>
            <a:noFill/>
            <a:ln cap="flat" cmpd="sng" w="9525">
              <a:solidFill>
                <a:schemeClr val="accent1"/>
              </a:solidFill>
              <a:prstDash val="solid"/>
              <a:miter lim="800000"/>
              <a:headEnd len="sm" w="sm" type="none"/>
              <a:tailEnd len="med" w="med" type="triangle"/>
            </a:ln>
          </p:spPr>
        </p:cxnSp>
        <p:pic>
          <p:nvPicPr>
            <p:cNvPr id="851" name="Google Shape;851;p26"/>
            <p:cNvPicPr preferRelativeResize="0"/>
            <p:nvPr/>
          </p:nvPicPr>
          <p:blipFill rotWithShape="1">
            <a:blip r:embed="rId12">
              <a:alphaModFix/>
            </a:blip>
            <a:srcRect b="0" l="0" r="0" t="0"/>
            <a:stretch/>
          </p:blipFill>
          <p:spPr>
            <a:xfrm flipH="1">
              <a:off x="794764" y="3806812"/>
              <a:ext cx="941032" cy="914400"/>
            </a:xfrm>
            <a:prstGeom prst="rect">
              <a:avLst/>
            </a:prstGeom>
            <a:noFill/>
            <a:ln>
              <a:noFill/>
            </a:ln>
          </p:spPr>
        </p:pic>
        <p:sp>
          <p:nvSpPr>
            <p:cNvPr id="852" name="Google Shape;852;p26"/>
            <p:cNvSpPr txBox="1"/>
            <p:nvPr/>
          </p:nvSpPr>
          <p:spPr>
            <a:xfrm>
              <a:off x="721987" y="4708654"/>
              <a:ext cx="7393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Usuários</a:t>
              </a:r>
              <a:endParaRPr b="0" i="0" sz="1400" u="none" cap="none" strike="noStrike">
                <a:solidFill>
                  <a:srgbClr val="000000"/>
                </a:solidFill>
                <a:latin typeface="Arial"/>
                <a:ea typeface="Arial"/>
                <a:cs typeface="Arial"/>
                <a:sym typeface="Arial"/>
              </a:endParaRPr>
            </a:p>
          </p:txBody>
        </p:sp>
        <p:cxnSp>
          <p:nvCxnSpPr>
            <p:cNvPr id="853" name="Google Shape;853;p26"/>
            <p:cNvCxnSpPr>
              <a:stCxn id="837" idx="2"/>
              <a:endCxn id="838" idx="1"/>
            </p:cNvCxnSpPr>
            <p:nvPr/>
          </p:nvCxnSpPr>
          <p:spPr>
            <a:xfrm>
              <a:off x="3483779" y="3739441"/>
              <a:ext cx="1703100" cy="1591500"/>
            </a:xfrm>
            <a:prstGeom prst="straightConnector1">
              <a:avLst/>
            </a:prstGeom>
            <a:noFill/>
            <a:ln cap="flat" cmpd="sng" w="9525">
              <a:solidFill>
                <a:schemeClr val="accent1"/>
              </a:solidFill>
              <a:prstDash val="solid"/>
              <a:miter lim="800000"/>
              <a:headEnd len="sm" w="sm" type="none"/>
              <a:tailEnd len="med" w="med" type="triangle"/>
            </a:ln>
          </p:spPr>
        </p:cxnSp>
      </p:grpSp>
      <p:sp>
        <p:nvSpPr>
          <p:cNvPr id="854" name="Google Shape;854;p26"/>
          <p:cNvSpPr txBox="1"/>
          <p:nvPr>
            <p:ph idx="11" type="ftr"/>
          </p:nvPr>
        </p:nvSpPr>
        <p:spPr>
          <a:xfrm>
            <a:off x="419100" y="6356350"/>
            <a:ext cx="442031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latin typeface="Arial"/>
                <a:ea typeface="Arial"/>
                <a:cs typeface="Arial"/>
                <a:sym typeface="Arial"/>
              </a:rPr>
              <a:t>© 2019 Amazon Web Services, Inc. ou suas afiliadas. Todos os direitos reservados.</a:t>
            </a:r>
            <a:endParaRPr/>
          </a:p>
        </p:txBody>
      </p:sp>
      <p:sp>
        <p:nvSpPr>
          <p:cNvPr id="855" name="Google Shape;855;p2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2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Escolhendo um serviço</a:t>
            </a:r>
            <a:endParaRPr/>
          </a:p>
        </p:txBody>
      </p:sp>
      <p:sp>
        <p:nvSpPr>
          <p:cNvPr id="861" name="Google Shape;861;p27"/>
          <p:cNvSpPr txBox="1"/>
          <p:nvPr/>
        </p:nvSpPr>
        <p:spPr>
          <a:xfrm>
            <a:off x="224248" y="1258159"/>
            <a:ext cx="1186066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Arial"/>
                <a:ea typeface="Arial"/>
                <a:cs typeface="Arial"/>
                <a:sym typeface="Arial"/>
              </a:rPr>
              <a:t>O serviço selecionado </a:t>
            </a:r>
            <a:r>
              <a:rPr b="0" i="0" lang="pt-BR" sz="2800" u="none" cap="none" strike="noStrike">
                <a:solidFill>
                  <a:schemeClr val="accent5"/>
                </a:solidFill>
                <a:latin typeface="Arial"/>
                <a:ea typeface="Arial"/>
                <a:cs typeface="Arial"/>
                <a:sym typeface="Arial"/>
              </a:rPr>
              <a:t>depende dos</a:t>
            </a:r>
            <a:r>
              <a:rPr b="0" i="0" lang="pt-BR" sz="2800" u="none" cap="none" strike="noStrike">
                <a:solidFill>
                  <a:schemeClr val="dk1"/>
                </a:solidFill>
                <a:latin typeface="Arial"/>
                <a:ea typeface="Arial"/>
                <a:cs typeface="Arial"/>
                <a:sym typeface="Arial"/>
              </a:rPr>
              <a:t> seus </a:t>
            </a:r>
            <a:r>
              <a:rPr b="0" i="0" lang="pt-BR" sz="2800" u="none" cap="none" strike="noStrike">
                <a:solidFill>
                  <a:schemeClr val="accent5"/>
                </a:solidFill>
                <a:latin typeface="Arial"/>
                <a:ea typeface="Arial"/>
                <a:cs typeface="Arial"/>
                <a:sym typeface="Arial"/>
              </a:rPr>
              <a:t>objetivos empresariais e requisitos de tecnologia</a:t>
            </a:r>
            <a:r>
              <a:rPr b="0" i="0" lang="pt-BR" sz="2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nvGrpSpPr>
          <p:cNvPr id="862" name="Google Shape;862;p27"/>
          <p:cNvGrpSpPr/>
          <p:nvPr/>
        </p:nvGrpSpPr>
        <p:grpSpPr>
          <a:xfrm>
            <a:off x="1489167" y="1939786"/>
            <a:ext cx="8509415" cy="4441618"/>
            <a:chOff x="1489167" y="1939786"/>
            <a:chExt cx="8509415" cy="4441618"/>
          </a:xfrm>
        </p:grpSpPr>
        <p:grpSp>
          <p:nvGrpSpPr>
            <p:cNvPr id="863" name="Google Shape;863;p27"/>
            <p:cNvGrpSpPr/>
            <p:nvPr/>
          </p:nvGrpSpPr>
          <p:grpSpPr>
            <a:xfrm>
              <a:off x="7648646" y="4841330"/>
              <a:ext cx="1616197" cy="1191482"/>
              <a:chOff x="3742874" y="3570552"/>
              <a:chExt cx="1616197" cy="1191482"/>
            </a:xfrm>
          </p:grpSpPr>
          <p:sp>
            <p:nvSpPr>
              <p:cNvPr id="864" name="Google Shape;864;p27"/>
              <p:cNvSpPr txBox="1"/>
              <p:nvPr/>
            </p:nvSpPr>
            <p:spPr>
              <a:xfrm>
                <a:off x="3742874" y="4115703"/>
                <a:ext cx="161619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Amazon Lightsail</a:t>
                </a:r>
                <a:endParaRPr b="0" i="0" sz="1800" u="none" cap="none" strike="noStrike">
                  <a:solidFill>
                    <a:schemeClr val="dk1"/>
                  </a:solidFill>
                  <a:latin typeface="Arial"/>
                  <a:ea typeface="Arial"/>
                  <a:cs typeface="Arial"/>
                  <a:sym typeface="Arial"/>
                </a:endParaRPr>
              </a:p>
            </p:txBody>
          </p:sp>
          <p:pic>
            <p:nvPicPr>
              <p:cNvPr id="865" name="Google Shape;865;p27"/>
              <p:cNvPicPr preferRelativeResize="0"/>
              <p:nvPr/>
            </p:nvPicPr>
            <p:blipFill rotWithShape="1">
              <a:blip r:embed="rId3">
                <a:alphaModFix/>
              </a:blip>
              <a:srcRect b="0" l="0" r="0" t="0"/>
              <a:stretch/>
            </p:blipFill>
            <p:spPr>
              <a:xfrm>
                <a:off x="4276653" y="3570552"/>
                <a:ext cx="548640" cy="548640"/>
              </a:xfrm>
              <a:prstGeom prst="rect">
                <a:avLst/>
              </a:prstGeom>
              <a:noFill/>
              <a:ln>
                <a:noFill/>
              </a:ln>
            </p:spPr>
          </p:pic>
        </p:grpSp>
        <p:grpSp>
          <p:nvGrpSpPr>
            <p:cNvPr id="866" name="Google Shape;866;p27"/>
            <p:cNvGrpSpPr/>
            <p:nvPr/>
          </p:nvGrpSpPr>
          <p:grpSpPr>
            <a:xfrm>
              <a:off x="6387464" y="5463432"/>
              <a:ext cx="1301959" cy="917972"/>
              <a:chOff x="9629317" y="5811182"/>
              <a:chExt cx="1301959" cy="917972"/>
            </a:xfrm>
          </p:grpSpPr>
          <p:sp>
            <p:nvSpPr>
              <p:cNvPr id="867" name="Google Shape;867;p27"/>
              <p:cNvSpPr txBox="1"/>
              <p:nvPr/>
            </p:nvSpPr>
            <p:spPr>
              <a:xfrm>
                <a:off x="9629317" y="6359822"/>
                <a:ext cx="13019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AWS Batch</a:t>
                </a:r>
                <a:endParaRPr b="0" i="0" sz="1400" u="none" cap="none" strike="noStrike">
                  <a:solidFill>
                    <a:srgbClr val="000000"/>
                  </a:solidFill>
                  <a:latin typeface="Arial"/>
                  <a:ea typeface="Arial"/>
                  <a:cs typeface="Arial"/>
                  <a:sym typeface="Arial"/>
                </a:endParaRPr>
              </a:p>
            </p:txBody>
          </p:sp>
          <p:pic>
            <p:nvPicPr>
              <p:cNvPr id="868" name="Google Shape;868;p27"/>
              <p:cNvPicPr preferRelativeResize="0"/>
              <p:nvPr/>
            </p:nvPicPr>
            <p:blipFill rotWithShape="1">
              <a:blip r:embed="rId4">
                <a:alphaModFix/>
              </a:blip>
              <a:srcRect b="0" l="0" r="0" t="0"/>
              <a:stretch/>
            </p:blipFill>
            <p:spPr>
              <a:xfrm>
                <a:off x="10005976" y="5811182"/>
                <a:ext cx="548640" cy="548640"/>
              </a:xfrm>
              <a:prstGeom prst="rect">
                <a:avLst/>
              </a:prstGeom>
              <a:noFill/>
              <a:ln>
                <a:noFill/>
              </a:ln>
            </p:spPr>
          </p:pic>
        </p:grpSp>
        <p:grpSp>
          <p:nvGrpSpPr>
            <p:cNvPr id="869" name="Google Shape;869;p27"/>
            <p:cNvGrpSpPr/>
            <p:nvPr/>
          </p:nvGrpSpPr>
          <p:grpSpPr>
            <a:xfrm>
              <a:off x="4605112" y="5094100"/>
              <a:ext cx="1661032" cy="917972"/>
              <a:chOff x="5801316" y="5841464"/>
              <a:chExt cx="1661032" cy="917972"/>
            </a:xfrm>
          </p:grpSpPr>
          <p:sp>
            <p:nvSpPr>
              <p:cNvPr id="870" name="Google Shape;870;p27"/>
              <p:cNvSpPr txBox="1"/>
              <p:nvPr/>
            </p:nvSpPr>
            <p:spPr>
              <a:xfrm>
                <a:off x="5801316" y="6390104"/>
                <a:ext cx="166103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AWS Outposts</a:t>
                </a:r>
                <a:endParaRPr b="0" i="0" sz="1400" u="none" cap="none" strike="noStrike">
                  <a:solidFill>
                    <a:srgbClr val="000000"/>
                  </a:solidFill>
                  <a:latin typeface="Arial"/>
                  <a:ea typeface="Arial"/>
                  <a:cs typeface="Arial"/>
                  <a:sym typeface="Arial"/>
                </a:endParaRPr>
              </a:p>
            </p:txBody>
          </p:sp>
          <p:pic>
            <p:nvPicPr>
              <p:cNvPr id="871" name="Google Shape;871;p27"/>
              <p:cNvPicPr preferRelativeResize="0"/>
              <p:nvPr/>
            </p:nvPicPr>
            <p:blipFill rotWithShape="1">
              <a:blip r:embed="rId5">
                <a:alphaModFix/>
              </a:blip>
              <a:srcRect b="0" l="0" r="0" t="0"/>
              <a:stretch/>
            </p:blipFill>
            <p:spPr>
              <a:xfrm>
                <a:off x="6357512" y="5841464"/>
                <a:ext cx="548640" cy="548640"/>
              </a:xfrm>
              <a:prstGeom prst="rect">
                <a:avLst/>
              </a:prstGeom>
              <a:noFill/>
              <a:ln>
                <a:noFill/>
              </a:ln>
            </p:spPr>
          </p:pic>
        </p:grpSp>
        <p:grpSp>
          <p:nvGrpSpPr>
            <p:cNvPr id="872" name="Google Shape;872;p27"/>
            <p:cNvGrpSpPr/>
            <p:nvPr/>
          </p:nvGrpSpPr>
          <p:grpSpPr>
            <a:xfrm>
              <a:off x="3245901" y="2160721"/>
              <a:ext cx="1633103" cy="1194971"/>
              <a:chOff x="2220663" y="3217291"/>
              <a:chExt cx="1633103" cy="1194971"/>
            </a:xfrm>
          </p:grpSpPr>
          <p:sp>
            <p:nvSpPr>
              <p:cNvPr id="873" name="Google Shape;873;p27"/>
              <p:cNvSpPr txBox="1"/>
              <p:nvPr/>
            </p:nvSpPr>
            <p:spPr>
              <a:xfrm>
                <a:off x="2220663" y="3765931"/>
                <a:ext cx="163310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VMware Cloud on AWS</a:t>
                </a:r>
                <a:endParaRPr b="0" i="0" sz="1400" u="none" cap="none" strike="noStrike">
                  <a:solidFill>
                    <a:srgbClr val="000000"/>
                  </a:solidFill>
                  <a:latin typeface="Arial"/>
                  <a:ea typeface="Arial"/>
                  <a:cs typeface="Arial"/>
                  <a:sym typeface="Arial"/>
                </a:endParaRPr>
              </a:p>
            </p:txBody>
          </p:sp>
          <p:pic>
            <p:nvPicPr>
              <p:cNvPr id="874" name="Google Shape;874;p27"/>
              <p:cNvPicPr preferRelativeResize="0"/>
              <p:nvPr/>
            </p:nvPicPr>
            <p:blipFill rotWithShape="1">
              <a:blip r:embed="rId6">
                <a:alphaModFix/>
              </a:blip>
              <a:srcRect b="0" l="0" r="0" t="0"/>
              <a:stretch/>
            </p:blipFill>
            <p:spPr>
              <a:xfrm>
                <a:off x="2932571" y="3217291"/>
                <a:ext cx="548640" cy="548640"/>
              </a:xfrm>
              <a:prstGeom prst="rect">
                <a:avLst/>
              </a:prstGeom>
              <a:noFill/>
              <a:ln>
                <a:noFill/>
              </a:ln>
            </p:spPr>
          </p:pic>
        </p:grpSp>
        <p:grpSp>
          <p:nvGrpSpPr>
            <p:cNvPr id="875" name="Google Shape;875;p27"/>
            <p:cNvGrpSpPr/>
            <p:nvPr/>
          </p:nvGrpSpPr>
          <p:grpSpPr>
            <a:xfrm>
              <a:off x="2729434" y="3468559"/>
              <a:ext cx="1471878" cy="937952"/>
              <a:chOff x="1198408" y="4499119"/>
              <a:chExt cx="1471878" cy="937952"/>
            </a:xfrm>
          </p:grpSpPr>
          <p:sp>
            <p:nvSpPr>
              <p:cNvPr id="876" name="Google Shape;876;p27"/>
              <p:cNvSpPr txBox="1"/>
              <p:nvPr/>
            </p:nvSpPr>
            <p:spPr>
              <a:xfrm>
                <a:off x="1198408" y="5067739"/>
                <a:ext cx="147187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Amazon ECS</a:t>
                </a:r>
                <a:endParaRPr b="0" i="0" sz="1400" u="none" cap="none" strike="noStrike">
                  <a:solidFill>
                    <a:srgbClr val="000000"/>
                  </a:solidFill>
                  <a:latin typeface="Arial"/>
                  <a:ea typeface="Arial"/>
                  <a:cs typeface="Arial"/>
                  <a:sym typeface="Arial"/>
                </a:endParaRPr>
              </a:p>
            </p:txBody>
          </p:sp>
          <p:pic>
            <p:nvPicPr>
              <p:cNvPr id="877" name="Google Shape;877;p27"/>
              <p:cNvPicPr preferRelativeResize="0"/>
              <p:nvPr/>
            </p:nvPicPr>
            <p:blipFill rotWithShape="1">
              <a:blip r:embed="rId7">
                <a:alphaModFix/>
              </a:blip>
              <a:srcRect b="0" l="0" r="0" t="0"/>
              <a:stretch/>
            </p:blipFill>
            <p:spPr>
              <a:xfrm>
                <a:off x="1660027" y="4499119"/>
                <a:ext cx="548640" cy="548640"/>
              </a:xfrm>
              <a:prstGeom prst="rect">
                <a:avLst/>
              </a:prstGeom>
              <a:noFill/>
              <a:ln>
                <a:noFill/>
              </a:ln>
            </p:spPr>
          </p:pic>
        </p:grpSp>
        <p:grpSp>
          <p:nvGrpSpPr>
            <p:cNvPr id="878" name="Google Shape;878;p27"/>
            <p:cNvGrpSpPr/>
            <p:nvPr/>
          </p:nvGrpSpPr>
          <p:grpSpPr>
            <a:xfrm>
              <a:off x="1489167" y="4128698"/>
              <a:ext cx="1465466" cy="940991"/>
              <a:chOff x="12349" y="4765095"/>
              <a:chExt cx="1465466" cy="940991"/>
            </a:xfrm>
          </p:grpSpPr>
          <p:sp>
            <p:nvSpPr>
              <p:cNvPr id="879" name="Google Shape;879;p27"/>
              <p:cNvSpPr txBox="1"/>
              <p:nvPr/>
            </p:nvSpPr>
            <p:spPr>
              <a:xfrm>
                <a:off x="12349" y="5336754"/>
                <a:ext cx="146546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Amazon EKS</a:t>
                </a:r>
                <a:endParaRPr b="0" i="0" sz="1400" u="none" cap="none" strike="noStrike">
                  <a:solidFill>
                    <a:srgbClr val="000000"/>
                  </a:solidFill>
                  <a:latin typeface="Arial"/>
                  <a:ea typeface="Arial"/>
                  <a:cs typeface="Arial"/>
                  <a:sym typeface="Arial"/>
                </a:endParaRPr>
              </a:p>
            </p:txBody>
          </p:sp>
          <p:pic>
            <p:nvPicPr>
              <p:cNvPr id="880" name="Google Shape;880;p27"/>
              <p:cNvPicPr preferRelativeResize="0"/>
              <p:nvPr/>
            </p:nvPicPr>
            <p:blipFill rotWithShape="1">
              <a:blip r:embed="rId8">
                <a:alphaModFix/>
              </a:blip>
              <a:srcRect b="0" l="0" r="0" t="0"/>
              <a:stretch/>
            </p:blipFill>
            <p:spPr>
              <a:xfrm>
                <a:off x="470762" y="4765095"/>
                <a:ext cx="548640" cy="548640"/>
              </a:xfrm>
              <a:prstGeom prst="rect">
                <a:avLst/>
              </a:prstGeom>
              <a:noFill/>
              <a:ln>
                <a:noFill/>
              </a:ln>
            </p:spPr>
          </p:pic>
        </p:grpSp>
        <p:grpSp>
          <p:nvGrpSpPr>
            <p:cNvPr id="881" name="Google Shape;881;p27"/>
            <p:cNvGrpSpPr/>
            <p:nvPr/>
          </p:nvGrpSpPr>
          <p:grpSpPr>
            <a:xfrm>
              <a:off x="2755287" y="4965463"/>
              <a:ext cx="1494320" cy="912388"/>
              <a:chOff x="1028641" y="5480603"/>
              <a:chExt cx="1494320" cy="912388"/>
            </a:xfrm>
          </p:grpSpPr>
          <p:sp>
            <p:nvSpPr>
              <p:cNvPr id="882" name="Google Shape;882;p27"/>
              <p:cNvSpPr txBox="1"/>
              <p:nvPr/>
            </p:nvSpPr>
            <p:spPr>
              <a:xfrm>
                <a:off x="1028641" y="6023659"/>
                <a:ext cx="149432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AWS Fargate</a:t>
                </a:r>
                <a:endParaRPr b="0" i="0" sz="1400" u="none" cap="none" strike="noStrike">
                  <a:solidFill>
                    <a:srgbClr val="000000"/>
                  </a:solidFill>
                  <a:latin typeface="Arial"/>
                  <a:ea typeface="Arial"/>
                  <a:cs typeface="Arial"/>
                  <a:sym typeface="Arial"/>
                </a:endParaRPr>
              </a:p>
            </p:txBody>
          </p:sp>
          <p:pic>
            <p:nvPicPr>
              <p:cNvPr id="883" name="Google Shape;883;p27"/>
              <p:cNvPicPr preferRelativeResize="0"/>
              <p:nvPr/>
            </p:nvPicPr>
            <p:blipFill rotWithShape="1">
              <a:blip r:embed="rId9">
                <a:alphaModFix/>
              </a:blip>
              <a:srcRect b="0" l="0" r="0" t="0"/>
              <a:stretch/>
            </p:blipFill>
            <p:spPr>
              <a:xfrm>
                <a:off x="1501481" y="5480603"/>
                <a:ext cx="548640" cy="548640"/>
              </a:xfrm>
              <a:prstGeom prst="rect">
                <a:avLst/>
              </a:prstGeom>
              <a:noFill/>
              <a:ln>
                <a:noFill/>
              </a:ln>
            </p:spPr>
          </p:pic>
        </p:grpSp>
        <p:grpSp>
          <p:nvGrpSpPr>
            <p:cNvPr id="884" name="Google Shape;884;p27"/>
            <p:cNvGrpSpPr/>
            <p:nvPr/>
          </p:nvGrpSpPr>
          <p:grpSpPr>
            <a:xfrm>
              <a:off x="5494089" y="1939786"/>
              <a:ext cx="1196345" cy="1220519"/>
              <a:chOff x="6625144" y="3366964"/>
              <a:chExt cx="1196345" cy="1220519"/>
            </a:xfrm>
          </p:grpSpPr>
          <p:sp>
            <p:nvSpPr>
              <p:cNvPr id="885" name="Google Shape;885;p27"/>
              <p:cNvSpPr txBox="1"/>
              <p:nvPr/>
            </p:nvSpPr>
            <p:spPr>
              <a:xfrm>
                <a:off x="6625144" y="3941152"/>
                <a:ext cx="119634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Amazon EC2</a:t>
                </a:r>
                <a:endParaRPr b="0" i="0" sz="1800" u="none" cap="none" strike="noStrike">
                  <a:solidFill>
                    <a:schemeClr val="dk1"/>
                  </a:solidFill>
                  <a:latin typeface="Arial"/>
                  <a:ea typeface="Arial"/>
                  <a:cs typeface="Arial"/>
                  <a:sym typeface="Arial"/>
                </a:endParaRPr>
              </a:p>
            </p:txBody>
          </p:sp>
          <p:pic>
            <p:nvPicPr>
              <p:cNvPr id="886" name="Google Shape;886;p27"/>
              <p:cNvPicPr preferRelativeResize="0"/>
              <p:nvPr/>
            </p:nvPicPr>
            <p:blipFill rotWithShape="1">
              <a:blip r:embed="rId10">
                <a:alphaModFix/>
              </a:blip>
              <a:srcRect b="0" l="0" r="0" t="0"/>
              <a:stretch/>
            </p:blipFill>
            <p:spPr>
              <a:xfrm>
                <a:off x="6948996" y="3366964"/>
                <a:ext cx="548640" cy="548640"/>
              </a:xfrm>
              <a:prstGeom prst="rect">
                <a:avLst/>
              </a:prstGeom>
              <a:noFill/>
              <a:ln>
                <a:noFill/>
              </a:ln>
            </p:spPr>
          </p:pic>
        </p:grpSp>
        <p:grpSp>
          <p:nvGrpSpPr>
            <p:cNvPr id="887" name="Google Shape;887;p27"/>
            <p:cNvGrpSpPr/>
            <p:nvPr/>
          </p:nvGrpSpPr>
          <p:grpSpPr>
            <a:xfrm>
              <a:off x="7200319" y="2236949"/>
              <a:ext cx="1047128" cy="1207358"/>
              <a:chOff x="2755106" y="5152761"/>
              <a:chExt cx="1047128" cy="1207358"/>
            </a:xfrm>
          </p:grpSpPr>
          <p:sp>
            <p:nvSpPr>
              <p:cNvPr id="888" name="Google Shape;888;p27"/>
              <p:cNvSpPr txBox="1"/>
              <p:nvPr/>
            </p:nvSpPr>
            <p:spPr>
              <a:xfrm>
                <a:off x="2755106" y="5713788"/>
                <a:ext cx="104712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AWS Lambda</a:t>
                </a:r>
                <a:endParaRPr b="0" i="0" sz="1800" u="none" cap="none" strike="noStrike">
                  <a:solidFill>
                    <a:schemeClr val="dk1"/>
                  </a:solidFill>
                  <a:latin typeface="Arial"/>
                  <a:ea typeface="Arial"/>
                  <a:cs typeface="Arial"/>
                  <a:sym typeface="Arial"/>
                </a:endParaRPr>
              </a:p>
            </p:txBody>
          </p:sp>
          <p:pic>
            <p:nvPicPr>
              <p:cNvPr id="889" name="Google Shape;889;p27"/>
              <p:cNvPicPr preferRelativeResize="0"/>
              <p:nvPr/>
            </p:nvPicPr>
            <p:blipFill rotWithShape="1">
              <a:blip r:embed="rId11">
                <a:alphaModFix/>
              </a:blip>
              <a:srcRect b="0" l="0" r="0" t="0"/>
              <a:stretch/>
            </p:blipFill>
            <p:spPr>
              <a:xfrm>
                <a:off x="3013389" y="5152761"/>
                <a:ext cx="548640" cy="548640"/>
              </a:xfrm>
              <a:prstGeom prst="rect">
                <a:avLst/>
              </a:prstGeom>
              <a:noFill/>
              <a:ln>
                <a:noFill/>
              </a:ln>
            </p:spPr>
          </p:pic>
        </p:grpSp>
        <p:grpSp>
          <p:nvGrpSpPr>
            <p:cNvPr id="890" name="Google Shape;890;p27"/>
            <p:cNvGrpSpPr/>
            <p:nvPr/>
          </p:nvGrpSpPr>
          <p:grpSpPr>
            <a:xfrm>
              <a:off x="8060819" y="3356110"/>
              <a:ext cx="1937763" cy="1229253"/>
              <a:chOff x="8396705" y="3092644"/>
              <a:chExt cx="1937763" cy="1229253"/>
            </a:xfrm>
          </p:grpSpPr>
          <p:sp>
            <p:nvSpPr>
              <p:cNvPr id="891" name="Google Shape;891;p27"/>
              <p:cNvSpPr txBox="1"/>
              <p:nvPr/>
            </p:nvSpPr>
            <p:spPr>
              <a:xfrm>
                <a:off x="8396705" y="3675566"/>
                <a:ext cx="193776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AWS Elastic Beanstalk</a:t>
                </a:r>
                <a:endParaRPr b="0" i="0" sz="1800" u="none" cap="none" strike="noStrike">
                  <a:solidFill>
                    <a:schemeClr val="dk1"/>
                  </a:solidFill>
                  <a:latin typeface="Arial"/>
                  <a:ea typeface="Arial"/>
                  <a:cs typeface="Arial"/>
                  <a:sym typeface="Arial"/>
                </a:endParaRPr>
              </a:p>
            </p:txBody>
          </p:sp>
          <p:pic>
            <p:nvPicPr>
              <p:cNvPr id="892" name="Google Shape;892;p27"/>
              <p:cNvPicPr preferRelativeResize="0"/>
              <p:nvPr/>
            </p:nvPicPr>
            <p:blipFill rotWithShape="1">
              <a:blip r:embed="rId12">
                <a:alphaModFix/>
              </a:blip>
              <a:srcRect b="0" l="0" r="0" t="0"/>
              <a:stretch/>
            </p:blipFill>
            <p:spPr>
              <a:xfrm>
                <a:off x="9091266" y="3092644"/>
                <a:ext cx="548640" cy="548640"/>
              </a:xfrm>
              <a:prstGeom prst="rect">
                <a:avLst/>
              </a:prstGeom>
              <a:noFill/>
              <a:ln>
                <a:noFill/>
              </a:ln>
            </p:spPr>
          </p:pic>
        </p:grpSp>
        <p:sp>
          <p:nvSpPr>
            <p:cNvPr id="893" name="Google Shape;893;p27"/>
            <p:cNvSpPr/>
            <p:nvPr/>
          </p:nvSpPr>
          <p:spPr>
            <a:xfrm>
              <a:off x="5635061" y="3670002"/>
              <a:ext cx="914400" cy="914400"/>
            </a:xfrm>
            <a:prstGeom prst="rect">
              <a:avLst/>
            </a:prstGeom>
            <a:solidFill>
              <a:srgbClr val="E374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pt-BR" sz="40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894" name="Google Shape;894;p27"/>
            <p:cNvCxnSpPr>
              <a:stCxn id="883" idx="3"/>
            </p:cNvCxnSpPr>
            <p:nvPr/>
          </p:nvCxnSpPr>
          <p:spPr>
            <a:xfrm flipH="1" rot="10800000">
              <a:off x="3776767" y="4543483"/>
              <a:ext cx="1847400" cy="696300"/>
            </a:xfrm>
            <a:prstGeom prst="straightConnector1">
              <a:avLst/>
            </a:prstGeom>
            <a:noFill/>
            <a:ln cap="flat" cmpd="sng" w="9525">
              <a:solidFill>
                <a:schemeClr val="accent1"/>
              </a:solidFill>
              <a:prstDash val="solid"/>
              <a:miter lim="800000"/>
              <a:headEnd len="sm" w="sm" type="none"/>
              <a:tailEnd len="sm" w="sm" type="none"/>
            </a:ln>
          </p:spPr>
        </p:cxnSp>
        <p:cxnSp>
          <p:nvCxnSpPr>
            <p:cNvPr id="895" name="Google Shape;895;p27"/>
            <p:cNvCxnSpPr/>
            <p:nvPr/>
          </p:nvCxnSpPr>
          <p:spPr>
            <a:xfrm>
              <a:off x="4808284" y="3121141"/>
              <a:ext cx="826777" cy="731392"/>
            </a:xfrm>
            <a:prstGeom prst="straightConnector1">
              <a:avLst/>
            </a:prstGeom>
            <a:noFill/>
            <a:ln cap="flat" cmpd="sng" w="9525">
              <a:solidFill>
                <a:schemeClr val="accent1"/>
              </a:solidFill>
              <a:prstDash val="solid"/>
              <a:miter lim="800000"/>
              <a:headEnd len="sm" w="sm" type="none"/>
              <a:tailEnd len="sm" w="sm" type="none"/>
            </a:ln>
          </p:spPr>
        </p:cxnSp>
        <p:cxnSp>
          <p:nvCxnSpPr>
            <p:cNvPr id="896" name="Google Shape;896;p27"/>
            <p:cNvCxnSpPr>
              <a:stCxn id="885" idx="2"/>
              <a:endCxn id="893" idx="0"/>
            </p:cNvCxnSpPr>
            <p:nvPr/>
          </p:nvCxnSpPr>
          <p:spPr>
            <a:xfrm>
              <a:off x="6092261" y="3160305"/>
              <a:ext cx="0" cy="509700"/>
            </a:xfrm>
            <a:prstGeom prst="straightConnector1">
              <a:avLst/>
            </a:prstGeom>
            <a:noFill/>
            <a:ln cap="flat" cmpd="sng" w="9525">
              <a:solidFill>
                <a:schemeClr val="accent1"/>
              </a:solidFill>
              <a:prstDash val="solid"/>
              <a:miter lim="800000"/>
              <a:headEnd len="sm" w="sm" type="none"/>
              <a:tailEnd len="sm" w="sm" type="none"/>
            </a:ln>
          </p:spPr>
        </p:cxnSp>
        <p:cxnSp>
          <p:nvCxnSpPr>
            <p:cNvPr id="897" name="Google Shape;897;p27"/>
            <p:cNvCxnSpPr/>
            <p:nvPr/>
          </p:nvCxnSpPr>
          <p:spPr>
            <a:xfrm flipH="1">
              <a:off x="6557843" y="3429000"/>
              <a:ext cx="772633" cy="389251"/>
            </a:xfrm>
            <a:prstGeom prst="straightConnector1">
              <a:avLst/>
            </a:prstGeom>
            <a:noFill/>
            <a:ln cap="flat" cmpd="sng" w="9525">
              <a:solidFill>
                <a:schemeClr val="accent1"/>
              </a:solidFill>
              <a:prstDash val="solid"/>
              <a:miter lim="800000"/>
              <a:headEnd len="sm" w="sm" type="none"/>
              <a:tailEnd len="sm" w="sm" type="none"/>
            </a:ln>
          </p:spPr>
        </p:cxnSp>
        <p:cxnSp>
          <p:nvCxnSpPr>
            <p:cNvPr id="898" name="Google Shape;898;p27"/>
            <p:cNvCxnSpPr>
              <a:stCxn id="892" idx="1"/>
              <a:endCxn id="893" idx="3"/>
            </p:cNvCxnSpPr>
            <p:nvPr/>
          </p:nvCxnSpPr>
          <p:spPr>
            <a:xfrm flipH="1">
              <a:off x="6549480" y="3630430"/>
              <a:ext cx="2205900" cy="496800"/>
            </a:xfrm>
            <a:prstGeom prst="straightConnector1">
              <a:avLst/>
            </a:prstGeom>
            <a:noFill/>
            <a:ln cap="flat" cmpd="sng" w="9525">
              <a:solidFill>
                <a:schemeClr val="accent1"/>
              </a:solidFill>
              <a:prstDash val="solid"/>
              <a:miter lim="800000"/>
              <a:headEnd len="sm" w="sm" type="none"/>
              <a:tailEnd len="sm" w="sm" type="none"/>
            </a:ln>
          </p:spPr>
        </p:cxnSp>
        <p:cxnSp>
          <p:nvCxnSpPr>
            <p:cNvPr id="899" name="Google Shape;899;p27"/>
            <p:cNvCxnSpPr>
              <a:stCxn id="865" idx="1"/>
            </p:cNvCxnSpPr>
            <p:nvPr/>
          </p:nvCxnSpPr>
          <p:spPr>
            <a:xfrm rot="10800000">
              <a:off x="6549525" y="4443650"/>
              <a:ext cx="1632900" cy="672000"/>
            </a:xfrm>
            <a:prstGeom prst="straightConnector1">
              <a:avLst/>
            </a:prstGeom>
            <a:noFill/>
            <a:ln cap="flat" cmpd="sng" w="9525">
              <a:solidFill>
                <a:schemeClr val="accent1"/>
              </a:solidFill>
              <a:prstDash val="solid"/>
              <a:miter lim="800000"/>
              <a:headEnd len="sm" w="sm" type="none"/>
              <a:tailEnd len="sm" w="sm" type="none"/>
            </a:ln>
          </p:spPr>
        </p:cxnSp>
        <p:cxnSp>
          <p:nvCxnSpPr>
            <p:cNvPr id="900" name="Google Shape;900;p27"/>
            <p:cNvCxnSpPr>
              <a:stCxn id="868" idx="0"/>
            </p:cNvCxnSpPr>
            <p:nvPr/>
          </p:nvCxnSpPr>
          <p:spPr>
            <a:xfrm rot="10800000">
              <a:off x="6366443" y="4584432"/>
              <a:ext cx="672000" cy="879000"/>
            </a:xfrm>
            <a:prstGeom prst="straightConnector1">
              <a:avLst/>
            </a:prstGeom>
            <a:noFill/>
            <a:ln cap="flat" cmpd="sng" w="9525">
              <a:solidFill>
                <a:schemeClr val="accent1"/>
              </a:solidFill>
              <a:prstDash val="solid"/>
              <a:miter lim="800000"/>
              <a:headEnd len="sm" w="sm" type="none"/>
              <a:tailEnd len="sm" w="sm" type="none"/>
            </a:ln>
          </p:spPr>
        </p:cxnSp>
        <p:cxnSp>
          <p:nvCxnSpPr>
            <p:cNvPr id="901" name="Google Shape;901;p27"/>
            <p:cNvCxnSpPr>
              <a:stCxn id="871" idx="0"/>
              <a:endCxn id="893" idx="2"/>
            </p:cNvCxnSpPr>
            <p:nvPr/>
          </p:nvCxnSpPr>
          <p:spPr>
            <a:xfrm flipH="1" rot="10800000">
              <a:off x="5435628" y="4584400"/>
              <a:ext cx="656700" cy="509700"/>
            </a:xfrm>
            <a:prstGeom prst="straightConnector1">
              <a:avLst/>
            </a:prstGeom>
            <a:noFill/>
            <a:ln cap="flat" cmpd="sng" w="9525">
              <a:solidFill>
                <a:schemeClr val="accent1"/>
              </a:solidFill>
              <a:prstDash val="solid"/>
              <a:miter lim="800000"/>
              <a:headEnd len="sm" w="sm" type="none"/>
              <a:tailEnd len="sm" w="sm" type="none"/>
            </a:ln>
          </p:spPr>
        </p:cxnSp>
        <p:cxnSp>
          <p:nvCxnSpPr>
            <p:cNvPr id="902" name="Google Shape;902;p27"/>
            <p:cNvCxnSpPr>
              <a:stCxn id="877" idx="3"/>
            </p:cNvCxnSpPr>
            <p:nvPr/>
          </p:nvCxnSpPr>
          <p:spPr>
            <a:xfrm>
              <a:off x="3739693" y="3742879"/>
              <a:ext cx="1895400" cy="294300"/>
            </a:xfrm>
            <a:prstGeom prst="straightConnector1">
              <a:avLst/>
            </a:prstGeom>
            <a:noFill/>
            <a:ln cap="flat" cmpd="sng" w="9525">
              <a:solidFill>
                <a:schemeClr val="accent1"/>
              </a:solidFill>
              <a:prstDash val="solid"/>
              <a:miter lim="800000"/>
              <a:headEnd len="sm" w="sm" type="none"/>
              <a:tailEnd len="sm" w="sm" type="none"/>
            </a:ln>
          </p:spPr>
        </p:cxnSp>
        <p:cxnSp>
          <p:nvCxnSpPr>
            <p:cNvPr id="903" name="Google Shape;903;p27"/>
            <p:cNvCxnSpPr>
              <a:stCxn id="880" idx="3"/>
            </p:cNvCxnSpPr>
            <p:nvPr/>
          </p:nvCxnSpPr>
          <p:spPr>
            <a:xfrm flipH="1" rot="10800000">
              <a:off x="2496220" y="4398218"/>
              <a:ext cx="3138900" cy="4800"/>
            </a:xfrm>
            <a:prstGeom prst="straightConnector1">
              <a:avLst/>
            </a:prstGeom>
            <a:noFill/>
            <a:ln cap="flat" cmpd="sng" w="9525">
              <a:solidFill>
                <a:schemeClr val="accent1"/>
              </a:solidFill>
              <a:prstDash val="solid"/>
              <a:miter lim="800000"/>
              <a:headEnd len="sm" w="sm" type="none"/>
              <a:tailEnd len="sm" w="sm" type="none"/>
            </a:ln>
          </p:spPr>
        </p:cxnSp>
      </p:grpSp>
      <p:sp>
        <p:nvSpPr>
          <p:cNvPr id="904" name="Google Shape;904;p27"/>
          <p:cNvSpPr txBox="1"/>
          <p:nvPr>
            <p:ph idx="11" type="ftr"/>
          </p:nvPr>
        </p:nvSpPr>
        <p:spPr>
          <a:xfrm>
            <a:off x="419100" y="6356350"/>
            <a:ext cx="452383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905" name="Google Shape;905;p2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2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Serviços abordados neste curso</a:t>
            </a:r>
            <a:endParaRPr/>
          </a:p>
        </p:txBody>
      </p:sp>
      <p:grpSp>
        <p:nvGrpSpPr>
          <p:cNvPr id="911" name="Google Shape;911;p28"/>
          <p:cNvGrpSpPr/>
          <p:nvPr/>
        </p:nvGrpSpPr>
        <p:grpSpPr>
          <a:xfrm>
            <a:off x="213507" y="1244832"/>
            <a:ext cx="11789316" cy="5057697"/>
            <a:chOff x="213507" y="1244832"/>
            <a:chExt cx="11789316" cy="5057697"/>
          </a:xfrm>
        </p:grpSpPr>
        <p:grpSp>
          <p:nvGrpSpPr>
            <p:cNvPr id="912" name="Google Shape;912;p28"/>
            <p:cNvGrpSpPr/>
            <p:nvPr/>
          </p:nvGrpSpPr>
          <p:grpSpPr>
            <a:xfrm>
              <a:off x="8345223" y="4565169"/>
              <a:ext cx="3657600" cy="1737360"/>
              <a:chOff x="8345223" y="4565169"/>
              <a:chExt cx="3657600" cy="1737360"/>
            </a:xfrm>
          </p:grpSpPr>
          <p:sp>
            <p:nvSpPr>
              <p:cNvPr id="913" name="Google Shape;913;p28"/>
              <p:cNvSpPr/>
              <p:nvPr/>
            </p:nvSpPr>
            <p:spPr>
              <a:xfrm>
                <a:off x="8345223" y="4565169"/>
                <a:ext cx="3657600" cy="173736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Gerenciamento de custos da</a:t>
                </a:r>
                <a:br>
                  <a:rPr b="1" i="0" lang="pt-BR" sz="1600" u="none" cap="none" strike="noStrike">
                    <a:solidFill>
                      <a:schemeClr val="dk1"/>
                    </a:solidFill>
                    <a:latin typeface="Arial"/>
                    <a:ea typeface="Arial"/>
                    <a:cs typeface="Arial"/>
                    <a:sym typeface="Arial"/>
                  </a:rPr>
                </a:br>
                <a:r>
                  <a:rPr b="1" i="0" lang="pt-BR" sz="1600" u="none" cap="none" strike="noStrike">
                    <a:solidFill>
                      <a:schemeClr val="dk1"/>
                    </a:solidFill>
                    <a:latin typeface="Arial"/>
                    <a:ea typeface="Arial"/>
                    <a:cs typeface="Arial"/>
                    <a:sym typeface="Arial"/>
                  </a:rPr>
                  <a:t>AWS de custos da AWS </a:t>
                </a:r>
                <a:r>
                  <a:rPr b="0" i="0" lang="pt-BR"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Relatório de custos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e uso da AWS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Orçamentos da AWS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Cost Explorer</a:t>
                </a:r>
                <a:endParaRPr b="0" i="0" sz="1400" u="none" cap="none" strike="noStrike">
                  <a:solidFill>
                    <a:srgbClr val="000000"/>
                  </a:solidFill>
                  <a:latin typeface="Arial"/>
                  <a:ea typeface="Arial"/>
                  <a:cs typeface="Arial"/>
                  <a:sym typeface="Arial"/>
                </a:endParaRPr>
              </a:p>
            </p:txBody>
          </p:sp>
          <p:pic>
            <p:nvPicPr>
              <p:cNvPr id="914" name="Google Shape;914;p28"/>
              <p:cNvPicPr preferRelativeResize="0"/>
              <p:nvPr/>
            </p:nvPicPr>
            <p:blipFill rotWithShape="1">
              <a:blip r:embed="rId3">
                <a:alphaModFix/>
              </a:blip>
              <a:srcRect b="0" l="0" r="0" t="0"/>
              <a:stretch/>
            </p:blipFill>
            <p:spPr>
              <a:xfrm>
                <a:off x="11050323" y="4565169"/>
                <a:ext cx="952500" cy="952500"/>
              </a:xfrm>
              <a:prstGeom prst="rect">
                <a:avLst/>
              </a:prstGeom>
              <a:noFill/>
              <a:ln>
                <a:noFill/>
              </a:ln>
            </p:spPr>
          </p:pic>
        </p:grpSp>
        <p:grpSp>
          <p:nvGrpSpPr>
            <p:cNvPr id="915" name="Google Shape;915;p28"/>
            <p:cNvGrpSpPr/>
            <p:nvPr/>
          </p:nvGrpSpPr>
          <p:grpSpPr>
            <a:xfrm>
              <a:off x="8345223" y="1262084"/>
              <a:ext cx="3657600" cy="3108960"/>
              <a:chOff x="8617076" y="1313778"/>
              <a:chExt cx="3657600" cy="3108960"/>
            </a:xfrm>
          </p:grpSpPr>
          <p:sp>
            <p:nvSpPr>
              <p:cNvPr id="916" name="Google Shape;916;p28"/>
              <p:cNvSpPr/>
              <p:nvPr/>
            </p:nvSpPr>
            <p:spPr>
              <a:xfrm>
                <a:off x="8617076" y="1313778"/>
                <a:ext cx="3657600" cy="310896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Serviços de gerenciamento</a:t>
                </a:r>
                <a:br>
                  <a:rPr b="1" i="0" lang="pt-BR" sz="1600" u="none" cap="none" strike="noStrike">
                    <a:solidFill>
                      <a:schemeClr val="dk1"/>
                    </a:solidFill>
                    <a:latin typeface="Arial"/>
                    <a:ea typeface="Arial"/>
                    <a:cs typeface="Arial"/>
                    <a:sym typeface="Arial"/>
                  </a:rPr>
                </a:br>
                <a:r>
                  <a:rPr b="1" i="0" lang="pt-BR" sz="1600" u="none" cap="none" strike="noStrike">
                    <a:solidFill>
                      <a:schemeClr val="dk1"/>
                    </a:solidFill>
                    <a:latin typeface="Arial"/>
                    <a:ea typeface="Arial"/>
                    <a:cs typeface="Arial"/>
                    <a:sym typeface="Arial"/>
                  </a:rPr>
                  <a:t>e Governança</a:t>
                </a:r>
                <a:endParaRPr b="1"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Trusted Advisor</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CloudWatch</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CloudTrail</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Well-Architected Tool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Auto Scaling</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Interface da linha de comando da AWS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Config</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Console de Gerenciamento da AWS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Organizations</a:t>
                </a:r>
                <a:endParaRPr b="0" i="0" sz="1600" u="none" cap="none" strike="noStrike">
                  <a:solidFill>
                    <a:schemeClr val="dk1"/>
                  </a:solidFill>
                  <a:latin typeface="Arial"/>
                  <a:ea typeface="Arial"/>
                  <a:cs typeface="Arial"/>
                  <a:sym typeface="Arial"/>
                </a:endParaRPr>
              </a:p>
            </p:txBody>
          </p:sp>
          <p:pic>
            <p:nvPicPr>
              <p:cNvPr id="917" name="Google Shape;917;p28"/>
              <p:cNvPicPr preferRelativeResize="0"/>
              <p:nvPr/>
            </p:nvPicPr>
            <p:blipFill rotWithShape="1">
              <a:blip r:embed="rId4">
                <a:alphaModFix/>
              </a:blip>
              <a:srcRect b="0" l="0" r="0" t="0"/>
              <a:stretch/>
            </p:blipFill>
            <p:spPr>
              <a:xfrm>
                <a:off x="11322176" y="1313778"/>
                <a:ext cx="952500" cy="952500"/>
              </a:xfrm>
              <a:prstGeom prst="rect">
                <a:avLst/>
              </a:prstGeom>
              <a:noFill/>
              <a:ln>
                <a:noFill/>
              </a:ln>
            </p:spPr>
          </p:pic>
        </p:grpSp>
        <p:grpSp>
          <p:nvGrpSpPr>
            <p:cNvPr id="918" name="Google Shape;918;p28"/>
            <p:cNvGrpSpPr/>
            <p:nvPr/>
          </p:nvGrpSpPr>
          <p:grpSpPr>
            <a:xfrm>
              <a:off x="213507" y="1262084"/>
              <a:ext cx="3657600" cy="2560320"/>
              <a:chOff x="485360" y="1262084"/>
              <a:chExt cx="3657600" cy="2560320"/>
            </a:xfrm>
          </p:grpSpPr>
          <p:sp>
            <p:nvSpPr>
              <p:cNvPr id="919" name="Google Shape;919;p28"/>
              <p:cNvSpPr/>
              <p:nvPr/>
            </p:nvSpPr>
            <p:spPr>
              <a:xfrm>
                <a:off x="485360" y="1262084"/>
                <a:ext cx="3657600" cy="256032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Serviços de computação</a:t>
                </a:r>
                <a:r>
                  <a:rPr b="0" i="0" lang="pt-BR"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EC2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Lambda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Elastic Beanstalk</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EC2 Auto Scaling</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ECS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EKS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ECR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Fargate</a:t>
                </a:r>
                <a:endParaRPr b="0" i="0" sz="1600" u="none" cap="none" strike="noStrike">
                  <a:solidFill>
                    <a:schemeClr val="dk1"/>
                  </a:solidFill>
                  <a:latin typeface="Arial"/>
                  <a:ea typeface="Arial"/>
                  <a:cs typeface="Arial"/>
                  <a:sym typeface="Arial"/>
                </a:endParaRPr>
              </a:p>
            </p:txBody>
          </p:sp>
          <p:pic>
            <p:nvPicPr>
              <p:cNvPr id="920" name="Google Shape;920;p28"/>
              <p:cNvPicPr preferRelativeResize="0"/>
              <p:nvPr/>
            </p:nvPicPr>
            <p:blipFill rotWithShape="1">
              <a:blip r:embed="rId5">
                <a:alphaModFix/>
              </a:blip>
              <a:srcRect b="0" l="0" r="0" t="0"/>
              <a:stretch/>
            </p:blipFill>
            <p:spPr>
              <a:xfrm>
                <a:off x="3190460" y="1262084"/>
                <a:ext cx="952500" cy="952500"/>
              </a:xfrm>
              <a:prstGeom prst="rect">
                <a:avLst/>
              </a:prstGeom>
              <a:noFill/>
              <a:ln>
                <a:noFill/>
              </a:ln>
            </p:spPr>
          </p:pic>
        </p:grpSp>
        <p:grpSp>
          <p:nvGrpSpPr>
            <p:cNvPr id="921" name="Google Shape;921;p28"/>
            <p:cNvGrpSpPr/>
            <p:nvPr/>
          </p:nvGrpSpPr>
          <p:grpSpPr>
            <a:xfrm>
              <a:off x="4279365" y="4565169"/>
              <a:ext cx="3657600" cy="1737360"/>
              <a:chOff x="213507" y="4065373"/>
              <a:chExt cx="3657600" cy="1737360"/>
            </a:xfrm>
          </p:grpSpPr>
          <p:sp>
            <p:nvSpPr>
              <p:cNvPr id="922" name="Google Shape;922;p28"/>
              <p:cNvSpPr/>
              <p:nvPr/>
            </p:nvSpPr>
            <p:spPr>
              <a:xfrm>
                <a:off x="213507" y="4065373"/>
                <a:ext cx="3657600" cy="173736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Serviços de redes e </a:t>
                </a:r>
                <a:br>
                  <a:rPr b="1" i="0" lang="pt-BR" sz="1600" u="none" cap="none" strike="noStrike">
                    <a:solidFill>
                      <a:schemeClr val="dk1"/>
                    </a:solidFill>
                    <a:latin typeface="Arial"/>
                    <a:ea typeface="Arial"/>
                    <a:cs typeface="Arial"/>
                    <a:sym typeface="Arial"/>
                  </a:rPr>
                </a:br>
                <a:r>
                  <a:rPr b="1" i="0" lang="pt-BR" sz="1600" u="none" cap="none" strike="noStrike">
                    <a:solidFill>
                      <a:schemeClr val="dk1"/>
                    </a:solidFill>
                    <a:latin typeface="Arial"/>
                    <a:ea typeface="Arial"/>
                    <a:cs typeface="Arial"/>
                    <a:sym typeface="Arial"/>
                  </a:rPr>
                  <a:t>Entrega de Conteúdo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VPC</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Route 53</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CloudFront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Elastic Load Balancing</a:t>
                </a:r>
                <a:endParaRPr b="0" i="0" sz="1400" u="none" cap="none" strike="noStrike">
                  <a:solidFill>
                    <a:srgbClr val="000000"/>
                  </a:solidFill>
                  <a:latin typeface="Arial"/>
                  <a:ea typeface="Arial"/>
                  <a:cs typeface="Arial"/>
                  <a:sym typeface="Arial"/>
                </a:endParaRPr>
              </a:p>
            </p:txBody>
          </p:sp>
          <p:pic>
            <p:nvPicPr>
              <p:cNvPr id="923" name="Google Shape;923;p28"/>
              <p:cNvPicPr preferRelativeResize="0"/>
              <p:nvPr/>
            </p:nvPicPr>
            <p:blipFill rotWithShape="1">
              <a:blip r:embed="rId6">
                <a:alphaModFix/>
              </a:blip>
              <a:srcRect b="0" l="0" r="0" t="0"/>
              <a:stretch/>
            </p:blipFill>
            <p:spPr>
              <a:xfrm>
                <a:off x="2918607" y="4065373"/>
                <a:ext cx="952500" cy="952500"/>
              </a:xfrm>
              <a:prstGeom prst="rect">
                <a:avLst/>
              </a:prstGeom>
              <a:noFill/>
              <a:ln>
                <a:noFill/>
              </a:ln>
            </p:spPr>
          </p:pic>
        </p:grpSp>
        <p:grpSp>
          <p:nvGrpSpPr>
            <p:cNvPr id="924" name="Google Shape;924;p28"/>
            <p:cNvGrpSpPr/>
            <p:nvPr/>
          </p:nvGrpSpPr>
          <p:grpSpPr>
            <a:xfrm>
              <a:off x="4279365" y="1244832"/>
              <a:ext cx="3671119" cy="1480292"/>
              <a:chOff x="3870754" y="1387966"/>
              <a:chExt cx="3671119" cy="1480292"/>
            </a:xfrm>
          </p:grpSpPr>
          <p:sp>
            <p:nvSpPr>
              <p:cNvPr id="925" name="Google Shape;925;p28"/>
              <p:cNvSpPr/>
              <p:nvPr/>
            </p:nvSpPr>
            <p:spPr>
              <a:xfrm>
                <a:off x="3870754" y="1405218"/>
                <a:ext cx="3657600" cy="146304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80"/>
                  <a:buFont typeface="Arial"/>
                  <a:buNone/>
                </a:pPr>
                <a:r>
                  <a:rPr b="1" i="0" lang="pt-BR" sz="1580" u="none" cap="none" strike="noStrike">
                    <a:solidFill>
                      <a:schemeClr val="dk1"/>
                    </a:solidFill>
                    <a:latin typeface="Arial"/>
                    <a:ea typeface="Arial"/>
                    <a:cs typeface="Arial"/>
                    <a:sym typeface="Arial"/>
                  </a:rPr>
                  <a:t>Serviços de armazenamento</a:t>
                </a:r>
                <a:r>
                  <a:rPr b="0" i="0" lang="pt-BR" sz="158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S3</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S3 Glacier</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EFS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EBS</a:t>
                </a:r>
                <a:endParaRPr b="0" i="0" sz="1400" u="none" cap="none" strike="noStrike">
                  <a:solidFill>
                    <a:srgbClr val="000000"/>
                  </a:solidFill>
                  <a:latin typeface="Arial"/>
                  <a:ea typeface="Arial"/>
                  <a:cs typeface="Arial"/>
                  <a:sym typeface="Arial"/>
                </a:endParaRPr>
              </a:p>
            </p:txBody>
          </p:sp>
          <p:pic>
            <p:nvPicPr>
              <p:cNvPr id="926" name="Google Shape;926;p28"/>
              <p:cNvPicPr preferRelativeResize="0"/>
              <p:nvPr/>
            </p:nvPicPr>
            <p:blipFill rotWithShape="1">
              <a:blip r:embed="rId7">
                <a:alphaModFix/>
              </a:blip>
              <a:srcRect b="0" l="0" r="0" t="0"/>
              <a:stretch/>
            </p:blipFill>
            <p:spPr>
              <a:xfrm>
                <a:off x="6589373" y="1387966"/>
                <a:ext cx="952500" cy="952500"/>
              </a:xfrm>
              <a:prstGeom prst="rect">
                <a:avLst/>
              </a:prstGeom>
              <a:noFill/>
              <a:ln>
                <a:noFill/>
              </a:ln>
            </p:spPr>
          </p:pic>
        </p:grpSp>
        <p:grpSp>
          <p:nvGrpSpPr>
            <p:cNvPr id="927" name="Google Shape;927;p28"/>
            <p:cNvGrpSpPr/>
            <p:nvPr/>
          </p:nvGrpSpPr>
          <p:grpSpPr>
            <a:xfrm>
              <a:off x="4279365" y="2913627"/>
              <a:ext cx="3657600" cy="1463040"/>
              <a:chOff x="4138359" y="2914606"/>
              <a:chExt cx="3657600" cy="1463040"/>
            </a:xfrm>
          </p:grpSpPr>
          <p:sp>
            <p:nvSpPr>
              <p:cNvPr id="928" name="Google Shape;928;p28"/>
              <p:cNvSpPr/>
              <p:nvPr/>
            </p:nvSpPr>
            <p:spPr>
              <a:xfrm>
                <a:off x="4138359" y="2914606"/>
                <a:ext cx="3657600" cy="146304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Serviços de banco de dados</a:t>
                </a:r>
                <a:r>
                  <a:rPr b="0" i="0" lang="pt-BR"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RDS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DynamoDB</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Redshift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Aurora</a:t>
                </a:r>
                <a:endParaRPr b="0" i="0" sz="1400" u="none" cap="none" strike="noStrike">
                  <a:solidFill>
                    <a:srgbClr val="000000"/>
                  </a:solidFill>
                  <a:latin typeface="Arial"/>
                  <a:ea typeface="Arial"/>
                  <a:cs typeface="Arial"/>
                  <a:sym typeface="Arial"/>
                </a:endParaRPr>
              </a:p>
            </p:txBody>
          </p:sp>
          <p:pic>
            <p:nvPicPr>
              <p:cNvPr id="929" name="Google Shape;929;p28"/>
              <p:cNvPicPr preferRelativeResize="0"/>
              <p:nvPr/>
            </p:nvPicPr>
            <p:blipFill rotWithShape="1">
              <a:blip r:embed="rId8">
                <a:alphaModFix/>
              </a:blip>
              <a:srcRect b="0" l="0" r="0" t="0"/>
              <a:stretch/>
            </p:blipFill>
            <p:spPr>
              <a:xfrm>
                <a:off x="6843459" y="2914606"/>
                <a:ext cx="952500" cy="952500"/>
              </a:xfrm>
              <a:prstGeom prst="rect">
                <a:avLst/>
              </a:prstGeom>
              <a:noFill/>
              <a:ln>
                <a:noFill/>
              </a:ln>
            </p:spPr>
          </p:pic>
        </p:grpSp>
        <p:grpSp>
          <p:nvGrpSpPr>
            <p:cNvPr id="930" name="Google Shape;930;p28"/>
            <p:cNvGrpSpPr/>
            <p:nvPr/>
          </p:nvGrpSpPr>
          <p:grpSpPr>
            <a:xfrm>
              <a:off x="213507" y="4290849"/>
              <a:ext cx="3657600" cy="2011680"/>
              <a:chOff x="4258380" y="4530794"/>
              <a:chExt cx="3657600" cy="2011680"/>
            </a:xfrm>
          </p:grpSpPr>
          <p:sp>
            <p:nvSpPr>
              <p:cNvPr id="931" name="Google Shape;931;p28"/>
              <p:cNvSpPr/>
              <p:nvPr/>
            </p:nvSpPr>
            <p:spPr>
              <a:xfrm>
                <a:off x="4258380" y="4530794"/>
                <a:ext cx="3657600" cy="201168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Serviços de segurança, </a:t>
                </a:r>
                <a:br>
                  <a:rPr b="1" i="0" lang="pt-BR" sz="1600" u="none" cap="none" strike="noStrike">
                    <a:solidFill>
                      <a:schemeClr val="dk1"/>
                    </a:solidFill>
                    <a:latin typeface="Arial"/>
                    <a:ea typeface="Arial"/>
                    <a:cs typeface="Arial"/>
                    <a:sym typeface="Arial"/>
                  </a:rPr>
                </a:br>
                <a:r>
                  <a:rPr b="1" i="0" lang="pt-BR" sz="1600" u="none" cap="none" strike="noStrike">
                    <a:solidFill>
                      <a:schemeClr val="dk1"/>
                    </a:solidFill>
                    <a:latin typeface="Arial"/>
                    <a:ea typeface="Arial"/>
                    <a:cs typeface="Arial"/>
                    <a:sym typeface="Arial"/>
                  </a:rPr>
                  <a:t>identidade e conformidade</a:t>
                </a:r>
                <a:r>
                  <a:rPr b="0" i="0" lang="pt-BR"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IAM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Amazon Cognito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Shield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Artifact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AWS Key Management Service (KMS)</a:t>
                </a:r>
                <a:endParaRPr b="0" i="0" sz="1400" u="none" cap="none" strike="noStrike">
                  <a:solidFill>
                    <a:srgbClr val="000000"/>
                  </a:solidFill>
                  <a:latin typeface="Arial"/>
                  <a:ea typeface="Arial"/>
                  <a:cs typeface="Arial"/>
                  <a:sym typeface="Arial"/>
                </a:endParaRPr>
              </a:p>
            </p:txBody>
          </p:sp>
          <p:pic>
            <p:nvPicPr>
              <p:cNvPr id="932" name="Google Shape;932;p28"/>
              <p:cNvPicPr preferRelativeResize="0"/>
              <p:nvPr/>
            </p:nvPicPr>
            <p:blipFill rotWithShape="1">
              <a:blip r:embed="rId9">
                <a:alphaModFix/>
              </a:blip>
              <a:srcRect b="0" l="0" r="0" t="0"/>
              <a:stretch/>
            </p:blipFill>
            <p:spPr>
              <a:xfrm>
                <a:off x="6963480" y="4530794"/>
                <a:ext cx="952500" cy="952500"/>
              </a:xfrm>
              <a:prstGeom prst="rect">
                <a:avLst/>
              </a:prstGeom>
              <a:noFill/>
              <a:ln>
                <a:noFill/>
              </a:ln>
            </p:spPr>
          </p:pic>
        </p:grpSp>
      </p:grpSp>
      <p:sp>
        <p:nvSpPr>
          <p:cNvPr id="933" name="Google Shape;933;p28"/>
          <p:cNvSpPr txBox="1"/>
          <p:nvPr>
            <p:ph idx="11" type="ftr"/>
          </p:nvPr>
        </p:nvSpPr>
        <p:spPr>
          <a:xfrm>
            <a:off x="419100" y="6356350"/>
            <a:ext cx="468773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934" name="Google Shape;934;p2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2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Três maneiras de interagir com a AWS</a:t>
            </a:r>
            <a:endParaRPr/>
          </a:p>
        </p:txBody>
      </p:sp>
      <p:pic>
        <p:nvPicPr>
          <p:cNvPr descr="The AWS Management Console is a graphical interface" id="940" name="Google Shape;940;p29"/>
          <p:cNvPicPr preferRelativeResize="0"/>
          <p:nvPr/>
        </p:nvPicPr>
        <p:blipFill rotWithShape="1">
          <a:blip r:embed="rId3">
            <a:alphaModFix/>
          </a:blip>
          <a:srcRect b="0" l="0" r="0" t="0"/>
          <a:stretch/>
        </p:blipFill>
        <p:spPr>
          <a:xfrm>
            <a:off x="574646" y="1133180"/>
            <a:ext cx="1950791" cy="1950791"/>
          </a:xfrm>
          <a:prstGeom prst="rect">
            <a:avLst/>
          </a:prstGeom>
          <a:noFill/>
          <a:ln>
            <a:noFill/>
          </a:ln>
        </p:spPr>
      </p:pic>
      <p:sp>
        <p:nvSpPr>
          <p:cNvPr id="941" name="Google Shape;941;p29"/>
          <p:cNvSpPr txBox="1"/>
          <p:nvPr/>
        </p:nvSpPr>
        <p:spPr>
          <a:xfrm>
            <a:off x="2841143" y="1458719"/>
            <a:ext cx="6777310"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pt-BR" sz="2800" u="none" cap="none" strike="noStrike">
                <a:solidFill>
                  <a:schemeClr val="dk1"/>
                </a:solidFill>
                <a:latin typeface="Arial"/>
                <a:ea typeface="Arial"/>
                <a:cs typeface="Arial"/>
                <a:sym typeface="Arial"/>
              </a:rPr>
              <a:t>Console de Gerenciamento da AWS</a:t>
            </a:r>
            <a:endParaRPr b="0" i="0" sz="1400" u="none" cap="none" strike="noStrike">
              <a:solidFill>
                <a:srgbClr val="000000"/>
              </a:solidFill>
              <a:latin typeface="Arial"/>
              <a:ea typeface="Arial"/>
              <a:cs typeface="Arial"/>
              <a:sym typeface="Arial"/>
            </a:endParaRPr>
          </a:p>
        </p:txBody>
      </p:sp>
      <p:sp>
        <p:nvSpPr>
          <p:cNvPr id="942" name="Google Shape;942;p29"/>
          <p:cNvSpPr txBox="1"/>
          <p:nvPr/>
        </p:nvSpPr>
        <p:spPr>
          <a:xfrm>
            <a:off x="2830112" y="2010469"/>
            <a:ext cx="8421637"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Arial"/>
                <a:ea typeface="Arial"/>
                <a:cs typeface="Arial"/>
                <a:sym typeface="Arial"/>
              </a:rPr>
              <a:t>Interface gráfica fácil de usar</a:t>
            </a:r>
            <a:endParaRPr b="0" i="0" sz="1400" u="none" cap="none" strike="noStrike">
              <a:solidFill>
                <a:srgbClr val="000000"/>
              </a:solidFill>
              <a:latin typeface="Arial"/>
              <a:ea typeface="Arial"/>
              <a:cs typeface="Arial"/>
              <a:sym typeface="Arial"/>
            </a:endParaRPr>
          </a:p>
        </p:txBody>
      </p:sp>
      <p:pic>
        <p:nvPicPr>
          <p:cNvPr descr="The command line provides direct access to services" id="943" name="Google Shape;943;p29"/>
          <p:cNvPicPr preferRelativeResize="0"/>
          <p:nvPr/>
        </p:nvPicPr>
        <p:blipFill rotWithShape="1">
          <a:blip r:embed="rId4">
            <a:alphaModFix/>
          </a:blip>
          <a:srcRect b="0" l="0" r="0" t="0"/>
          <a:stretch/>
        </p:blipFill>
        <p:spPr>
          <a:xfrm>
            <a:off x="600047" y="3234638"/>
            <a:ext cx="1871528" cy="1203301"/>
          </a:xfrm>
          <a:prstGeom prst="rect">
            <a:avLst/>
          </a:prstGeom>
          <a:noFill/>
          <a:ln>
            <a:noFill/>
          </a:ln>
        </p:spPr>
      </p:pic>
      <p:sp>
        <p:nvSpPr>
          <p:cNvPr id="944" name="Google Shape;944;p29"/>
          <p:cNvSpPr txBox="1"/>
          <p:nvPr/>
        </p:nvSpPr>
        <p:spPr>
          <a:xfrm>
            <a:off x="2830110" y="3185274"/>
            <a:ext cx="7763127"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pt-BR" sz="2800" u="none" cap="none" strike="noStrike">
                <a:solidFill>
                  <a:schemeClr val="dk1"/>
                </a:solidFill>
                <a:latin typeface="Arial"/>
                <a:ea typeface="Arial"/>
                <a:cs typeface="Arial"/>
                <a:sym typeface="Arial"/>
              </a:rPr>
              <a:t>Interface da linha de comando (CLI da AWS)</a:t>
            </a:r>
            <a:endParaRPr b="0" i="0" sz="1400" u="none" cap="none" strike="noStrike">
              <a:solidFill>
                <a:srgbClr val="000000"/>
              </a:solidFill>
              <a:latin typeface="Arial"/>
              <a:ea typeface="Arial"/>
              <a:cs typeface="Arial"/>
              <a:sym typeface="Arial"/>
            </a:endParaRPr>
          </a:p>
        </p:txBody>
      </p:sp>
      <p:sp>
        <p:nvSpPr>
          <p:cNvPr id="945" name="Google Shape;945;p29"/>
          <p:cNvSpPr txBox="1"/>
          <p:nvPr/>
        </p:nvSpPr>
        <p:spPr>
          <a:xfrm>
            <a:off x="2853653" y="3712032"/>
            <a:ext cx="81953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Arial"/>
                <a:ea typeface="Arial"/>
                <a:cs typeface="Arial"/>
                <a:sym typeface="Arial"/>
              </a:rPr>
              <a:t>Acesso a serviços por comandos ou scripts específicos</a:t>
            </a:r>
            <a:endParaRPr b="0" i="0" sz="1400" u="none" cap="none" strike="noStrike">
              <a:solidFill>
                <a:srgbClr val="000000"/>
              </a:solidFill>
              <a:latin typeface="Arial"/>
              <a:ea typeface="Arial"/>
              <a:cs typeface="Arial"/>
              <a:sym typeface="Arial"/>
            </a:endParaRPr>
          </a:p>
        </p:txBody>
      </p:sp>
      <p:pic>
        <p:nvPicPr>
          <p:cNvPr descr="SDKs allow you to access services using code" id="946" name="Google Shape;946;p29"/>
          <p:cNvPicPr preferRelativeResize="0"/>
          <p:nvPr/>
        </p:nvPicPr>
        <p:blipFill rotWithShape="1">
          <a:blip r:embed="rId5">
            <a:alphaModFix/>
          </a:blip>
          <a:srcRect b="0" l="0" r="0" t="0"/>
          <a:stretch/>
        </p:blipFill>
        <p:spPr>
          <a:xfrm>
            <a:off x="600046" y="4893090"/>
            <a:ext cx="1871529" cy="1299863"/>
          </a:xfrm>
          <a:prstGeom prst="rect">
            <a:avLst/>
          </a:prstGeom>
          <a:noFill/>
          <a:ln cap="flat" cmpd="sng" w="9525">
            <a:solidFill>
              <a:schemeClr val="dk1"/>
            </a:solidFill>
            <a:prstDash val="solid"/>
            <a:round/>
            <a:headEnd len="sm" w="sm" type="none"/>
            <a:tailEnd len="sm" w="sm" type="none"/>
          </a:ln>
        </p:spPr>
      </p:pic>
      <p:sp>
        <p:nvSpPr>
          <p:cNvPr id="947" name="Google Shape;947;p29"/>
          <p:cNvSpPr txBox="1"/>
          <p:nvPr/>
        </p:nvSpPr>
        <p:spPr>
          <a:xfrm>
            <a:off x="2852174" y="4854383"/>
            <a:ext cx="8111999"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pt-BR" sz="2800" u="none" cap="none" strike="noStrike">
                <a:solidFill>
                  <a:schemeClr val="dk1"/>
                </a:solidFill>
                <a:latin typeface="Arial"/>
                <a:ea typeface="Arial"/>
                <a:cs typeface="Arial"/>
                <a:sym typeface="Arial"/>
              </a:rPr>
              <a:t>Kits de desenvolvimento de software (SDKs)</a:t>
            </a:r>
            <a:endParaRPr b="0" i="0" sz="1400" u="none" cap="none" strike="noStrike">
              <a:solidFill>
                <a:srgbClr val="000000"/>
              </a:solidFill>
              <a:latin typeface="Arial"/>
              <a:ea typeface="Arial"/>
              <a:cs typeface="Arial"/>
              <a:sym typeface="Arial"/>
            </a:endParaRPr>
          </a:p>
        </p:txBody>
      </p:sp>
      <p:sp>
        <p:nvSpPr>
          <p:cNvPr id="948" name="Google Shape;948;p29"/>
          <p:cNvSpPr txBox="1"/>
          <p:nvPr/>
        </p:nvSpPr>
        <p:spPr>
          <a:xfrm>
            <a:off x="2841144" y="5380206"/>
            <a:ext cx="9350856"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Arial"/>
                <a:ea typeface="Arial"/>
                <a:cs typeface="Arial"/>
                <a:sym typeface="Arial"/>
              </a:rPr>
              <a:t>Acesse serviços diretamente do seu código (como Java, Python e outros)</a:t>
            </a:r>
            <a:endParaRPr b="0" i="0" sz="1400" u="none" cap="none" strike="noStrike">
              <a:solidFill>
                <a:srgbClr val="000000"/>
              </a:solidFill>
              <a:latin typeface="Arial"/>
              <a:ea typeface="Arial"/>
              <a:cs typeface="Arial"/>
              <a:sym typeface="Arial"/>
            </a:endParaRPr>
          </a:p>
        </p:txBody>
      </p:sp>
      <p:sp>
        <p:nvSpPr>
          <p:cNvPr id="949" name="Google Shape;949;p29"/>
          <p:cNvSpPr txBox="1"/>
          <p:nvPr>
            <p:ph idx="11" type="ftr"/>
          </p:nvPr>
        </p:nvSpPr>
        <p:spPr>
          <a:xfrm>
            <a:off x="419100" y="6356350"/>
            <a:ext cx="4575594"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950" name="Google Shape;950;p2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Objetivos do módulo</a:t>
            </a:r>
            <a:endParaRPr/>
          </a:p>
        </p:txBody>
      </p:sp>
      <p:sp>
        <p:nvSpPr>
          <p:cNvPr id="423" name="Google Shape;423;p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pt-BR"/>
              <a:t>Depois de concluir este módulo, você deverá ser capaz de:</a:t>
            </a:r>
            <a:endParaRPr/>
          </a:p>
          <a:p>
            <a:pPr indent="-228600" lvl="0" marL="228600" rtl="0" algn="l">
              <a:lnSpc>
                <a:spcPct val="90000"/>
              </a:lnSpc>
              <a:spcBef>
                <a:spcPts val="1000"/>
              </a:spcBef>
              <a:spcAft>
                <a:spcPts val="0"/>
              </a:spcAft>
              <a:buClr>
                <a:schemeClr val="dk1"/>
              </a:buClr>
              <a:buSzPts val="2800"/>
              <a:buChar char="•"/>
            </a:pPr>
            <a:r>
              <a:rPr lang="pt-BR"/>
              <a:t>Definir diferentes tipos de modelos de computação em nuvem</a:t>
            </a:r>
            <a:endParaRPr/>
          </a:p>
          <a:p>
            <a:pPr indent="-228600" lvl="0" marL="228600" rtl="0" algn="l">
              <a:lnSpc>
                <a:spcPct val="90000"/>
              </a:lnSpc>
              <a:spcBef>
                <a:spcPts val="1000"/>
              </a:spcBef>
              <a:spcAft>
                <a:spcPts val="0"/>
              </a:spcAft>
              <a:buClr>
                <a:schemeClr val="dk1"/>
              </a:buClr>
              <a:buSzPts val="2800"/>
              <a:buChar char="•"/>
            </a:pPr>
            <a:r>
              <a:rPr lang="pt-BR"/>
              <a:t>Descrever seis vantagens da computação em nuvem</a:t>
            </a:r>
            <a:endParaRPr/>
          </a:p>
          <a:p>
            <a:pPr indent="-228600" lvl="0" marL="228600" rtl="0" algn="l">
              <a:lnSpc>
                <a:spcPct val="90000"/>
              </a:lnSpc>
              <a:spcBef>
                <a:spcPts val="1000"/>
              </a:spcBef>
              <a:spcAft>
                <a:spcPts val="0"/>
              </a:spcAft>
              <a:buClr>
                <a:schemeClr val="dk1"/>
              </a:buClr>
              <a:buSzPts val="2800"/>
              <a:buChar char="•"/>
            </a:pPr>
            <a:r>
              <a:rPr lang="pt-BR"/>
              <a:t>Reconhecer as principais categorias dos serviços da AWS e os principais serviços</a:t>
            </a:r>
            <a:endParaRPr/>
          </a:p>
          <a:p>
            <a:pPr indent="-228600" lvl="0" marL="228600" rtl="0" algn="l">
              <a:lnSpc>
                <a:spcPct val="90000"/>
              </a:lnSpc>
              <a:spcBef>
                <a:spcPts val="1000"/>
              </a:spcBef>
              <a:spcAft>
                <a:spcPts val="0"/>
              </a:spcAft>
              <a:buClr>
                <a:schemeClr val="dk1"/>
              </a:buClr>
              <a:buSzPts val="2800"/>
              <a:buChar char="•"/>
            </a:pPr>
            <a:r>
              <a:rPr lang="pt-BR"/>
              <a:t>Analisar o AWS Cloud Adoption Framework (AWS CAF)</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24" name="Google Shape;424;p3"/>
          <p:cNvSpPr txBox="1"/>
          <p:nvPr>
            <p:ph idx="11" type="ftr"/>
          </p:nvPr>
        </p:nvSpPr>
        <p:spPr>
          <a:xfrm>
            <a:off x="419100" y="6356350"/>
            <a:ext cx="493667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425" name="Google Shape;425;p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30"/>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pt-BR"/>
              <a:t>Principais lições da Seção 3</a:t>
            </a:r>
            <a:endParaRPr/>
          </a:p>
        </p:txBody>
      </p:sp>
      <p:pic>
        <p:nvPicPr>
          <p:cNvPr id="956" name="Google Shape;956;p30"/>
          <p:cNvPicPr preferRelativeResize="0"/>
          <p:nvPr/>
        </p:nvPicPr>
        <p:blipFill rotWithShape="1">
          <a:blip r:embed="rId3">
            <a:alphaModFix/>
          </a:blip>
          <a:srcRect b="0" l="4146" r="4144" t="0"/>
          <a:stretch/>
        </p:blipFill>
        <p:spPr>
          <a:xfrm>
            <a:off x="597222" y="2770357"/>
            <a:ext cx="3931314" cy="3104201"/>
          </a:xfrm>
          <a:prstGeom prst="rect">
            <a:avLst/>
          </a:prstGeom>
          <a:noFill/>
          <a:ln>
            <a:noFill/>
          </a:ln>
        </p:spPr>
      </p:pic>
      <p:sp>
        <p:nvSpPr>
          <p:cNvPr id="957" name="Google Shape;957;p30"/>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pt-BR" sz="2400"/>
              <a:t>A AWS é uma plataforma de nuvem segura que oferece um amplo conjunto de produtos globais baseados na nuvem, denominados serviços, que são criados para funcionar em conjunto.</a:t>
            </a:r>
            <a:endParaRPr/>
          </a:p>
          <a:p>
            <a:pPr indent="-228600" lvl="0" marL="228600" rtl="0" algn="l">
              <a:lnSpc>
                <a:spcPct val="90000"/>
              </a:lnSpc>
              <a:spcBef>
                <a:spcPts val="1000"/>
              </a:spcBef>
              <a:spcAft>
                <a:spcPts val="0"/>
              </a:spcAft>
              <a:buClr>
                <a:schemeClr val="dk1"/>
              </a:buClr>
              <a:buSzPts val="2400"/>
              <a:buChar char="•"/>
            </a:pPr>
            <a:r>
              <a:rPr lang="pt-BR" sz="2400"/>
              <a:t>Há muitas categorias de serviços da AWS, e cada categoria tem uma diversidade de opções de serviços.</a:t>
            </a:r>
            <a:endParaRPr/>
          </a:p>
          <a:p>
            <a:pPr indent="-228600" lvl="0" marL="228600" rtl="0" algn="l">
              <a:lnSpc>
                <a:spcPct val="90000"/>
              </a:lnSpc>
              <a:spcBef>
                <a:spcPts val="1000"/>
              </a:spcBef>
              <a:spcAft>
                <a:spcPts val="0"/>
              </a:spcAft>
              <a:buClr>
                <a:schemeClr val="dk1"/>
              </a:buClr>
              <a:buSzPts val="2400"/>
              <a:buChar char="•"/>
            </a:pPr>
            <a:r>
              <a:rPr lang="pt-BR" sz="2400"/>
              <a:t>Escolha um serviço com base em seus objetivos empresariais e requisitos de tecnologia.</a:t>
            </a:r>
            <a:endParaRPr/>
          </a:p>
          <a:p>
            <a:pPr indent="-228600" lvl="0" marL="228600" rtl="0" algn="l">
              <a:lnSpc>
                <a:spcPct val="90000"/>
              </a:lnSpc>
              <a:spcBef>
                <a:spcPts val="1000"/>
              </a:spcBef>
              <a:spcAft>
                <a:spcPts val="0"/>
              </a:spcAft>
              <a:buClr>
                <a:schemeClr val="dk1"/>
              </a:buClr>
              <a:buSzPts val="2400"/>
              <a:buChar char="•"/>
            </a:pPr>
            <a:r>
              <a:rPr lang="pt-BR" sz="2400"/>
              <a:t>Existem três maneiras de interagir com os serviços da AWS.</a:t>
            </a:r>
            <a:endParaRPr/>
          </a:p>
        </p:txBody>
      </p:sp>
      <p:sp>
        <p:nvSpPr>
          <p:cNvPr id="958" name="Google Shape;958;p3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900"/>
              <a:buNone/>
            </a:pPr>
            <a:fld id="{00000000-1234-1234-1234-123412341234}" type="slidenum">
              <a:rPr lang="pt-BR"/>
              <a:t>‹#›</a:t>
            </a:fld>
            <a:endParaRPr/>
          </a:p>
        </p:txBody>
      </p:sp>
      <p:sp>
        <p:nvSpPr>
          <p:cNvPr id="959" name="Google Shape;959;p30"/>
          <p:cNvSpPr txBox="1"/>
          <p:nvPr>
            <p:ph idx="11" type="ftr"/>
          </p:nvPr>
        </p:nvSpPr>
        <p:spPr>
          <a:xfrm>
            <a:off x="7108166" y="6356350"/>
            <a:ext cx="4664734"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pt-BR"/>
              <a:t>© 2019 Amazon Web Services, Inc. ou suas afiliadas. Todos os direitos reservados.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31"/>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pt-BR"/>
              <a:t>Módulo 1: Visão geral dos conceitos de nuvem</a:t>
            </a:r>
            <a:endParaRPr/>
          </a:p>
        </p:txBody>
      </p:sp>
      <p:sp>
        <p:nvSpPr>
          <p:cNvPr id="965" name="Google Shape;965;p31"/>
          <p:cNvSpPr txBox="1"/>
          <p:nvPr>
            <p:ph type="title"/>
          </p:nvPr>
        </p:nvSpPr>
        <p:spPr>
          <a:xfrm>
            <a:off x="419100" y="3252325"/>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t>Seção 4: Mudança para a Nuvem AWS – AWS Cloud Adoption Framework (AWS CAF)</a:t>
            </a:r>
            <a:endParaRPr/>
          </a:p>
        </p:txBody>
      </p:sp>
      <p:sp>
        <p:nvSpPr>
          <p:cNvPr id="966" name="Google Shape;966;p31"/>
          <p:cNvSpPr txBox="1"/>
          <p:nvPr>
            <p:ph idx="11" type="ftr"/>
          </p:nvPr>
        </p:nvSpPr>
        <p:spPr>
          <a:xfrm>
            <a:off x="419100" y="6356350"/>
            <a:ext cx="4480704"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3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pt-BR"/>
              <a:t>AWS Cloud Adoption Framework (AWS CAF)</a:t>
            </a:r>
            <a:endParaRPr/>
          </a:p>
        </p:txBody>
      </p:sp>
      <p:pic>
        <p:nvPicPr>
          <p:cNvPr id="972" name="Google Shape;972;p32"/>
          <p:cNvPicPr preferRelativeResize="0"/>
          <p:nvPr/>
        </p:nvPicPr>
        <p:blipFill rotWithShape="1">
          <a:blip r:embed="rId3">
            <a:alphaModFix/>
          </a:blip>
          <a:srcRect b="0" l="0" r="0" t="0"/>
          <a:stretch/>
        </p:blipFill>
        <p:spPr>
          <a:xfrm>
            <a:off x="315106" y="1524228"/>
            <a:ext cx="5780894" cy="2611923"/>
          </a:xfrm>
          <a:prstGeom prst="rect">
            <a:avLst/>
          </a:prstGeom>
          <a:noFill/>
          <a:ln>
            <a:noFill/>
          </a:ln>
        </p:spPr>
      </p:pic>
      <p:sp>
        <p:nvSpPr>
          <p:cNvPr id="973" name="Google Shape;973;p32"/>
          <p:cNvSpPr txBox="1"/>
          <p:nvPr/>
        </p:nvSpPr>
        <p:spPr>
          <a:xfrm>
            <a:off x="1874493" y="4217567"/>
            <a:ext cx="268535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Arial"/>
                <a:ea typeface="Arial"/>
                <a:cs typeface="Arial"/>
                <a:sym typeface="Arial"/>
              </a:rPr>
              <a:t>Perspectivas do AWS CAF</a:t>
            </a:r>
            <a:endParaRPr b="0" i="0" sz="1400" u="none" cap="none" strike="noStrike">
              <a:solidFill>
                <a:srgbClr val="000000"/>
              </a:solidFill>
              <a:latin typeface="Arial"/>
              <a:ea typeface="Arial"/>
              <a:cs typeface="Arial"/>
              <a:sym typeface="Arial"/>
            </a:endParaRPr>
          </a:p>
        </p:txBody>
      </p:sp>
      <p:sp>
        <p:nvSpPr>
          <p:cNvPr id="974" name="Google Shape;974;p32"/>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400"/>
              <a:buChar char="•"/>
            </a:pPr>
            <a:r>
              <a:rPr lang="pt-BR" sz="2400"/>
              <a:t>O </a:t>
            </a:r>
            <a:r>
              <a:rPr b="1" lang="pt-BR" sz="2400">
                <a:solidFill>
                  <a:schemeClr val="accent5"/>
                </a:solidFill>
              </a:rPr>
              <a:t>AWS CAF oferece orientação e melhores práticas para ajudar as organizações</a:t>
            </a:r>
            <a:r>
              <a:rPr b="1" lang="pt-BR" sz="2400">
                <a:solidFill>
                  <a:schemeClr val="accent6"/>
                </a:solidFill>
              </a:rPr>
              <a:t> </a:t>
            </a:r>
            <a:r>
              <a:rPr lang="pt-BR" sz="2400"/>
              <a:t>a criar uma abordagem abrangente para a computação em nuvem em toda a organização e durante todo o ciclo de vida de TI para </a:t>
            </a:r>
            <a:r>
              <a:rPr b="1" lang="pt-BR" sz="2400">
                <a:solidFill>
                  <a:schemeClr val="accent5"/>
                </a:solidFill>
              </a:rPr>
              <a:t>acelerar a adoção bem-sucedida da nuvem</a:t>
            </a:r>
            <a:r>
              <a:rPr lang="pt-BR" sz="2400"/>
              <a:t>.</a:t>
            </a:r>
            <a:endParaRPr b="1" sz="2400">
              <a:solidFill>
                <a:schemeClr val="accent6"/>
              </a:solidFill>
            </a:endParaRPr>
          </a:p>
          <a:p>
            <a:pPr indent="-228600" lvl="0" marL="228600" rtl="0" algn="l">
              <a:lnSpc>
                <a:spcPct val="100000"/>
              </a:lnSpc>
              <a:spcBef>
                <a:spcPts val="1000"/>
              </a:spcBef>
              <a:spcAft>
                <a:spcPts val="0"/>
              </a:spcAft>
              <a:buClr>
                <a:schemeClr val="dk1"/>
              </a:buClr>
              <a:buSzPts val="2400"/>
              <a:buChar char="•"/>
            </a:pPr>
            <a:r>
              <a:rPr lang="pt-BR" sz="2400"/>
              <a:t>O AWS CAF está organizado em </a:t>
            </a:r>
            <a:r>
              <a:rPr b="1" lang="pt-BR" sz="2400">
                <a:solidFill>
                  <a:schemeClr val="accent5"/>
                </a:solidFill>
              </a:rPr>
              <a:t>seis </a:t>
            </a:r>
            <a:r>
              <a:rPr b="1" i="1" lang="pt-BR" sz="2400">
                <a:solidFill>
                  <a:schemeClr val="accent5"/>
                </a:solidFill>
              </a:rPr>
              <a:t>perspectivas</a:t>
            </a:r>
            <a:r>
              <a:rPr lang="pt-BR" sz="2400"/>
              <a:t>.</a:t>
            </a:r>
            <a:endParaRPr b="1" i="1" sz="2400">
              <a:solidFill>
                <a:schemeClr val="accent6"/>
              </a:solidFill>
            </a:endParaRPr>
          </a:p>
          <a:p>
            <a:pPr indent="-228600" lvl="0" marL="228600" rtl="0" algn="l">
              <a:lnSpc>
                <a:spcPct val="100000"/>
              </a:lnSpc>
              <a:spcBef>
                <a:spcPts val="1000"/>
              </a:spcBef>
              <a:spcAft>
                <a:spcPts val="0"/>
              </a:spcAft>
              <a:buClr>
                <a:schemeClr val="dk1"/>
              </a:buClr>
              <a:buSzPts val="2400"/>
              <a:buChar char="•"/>
            </a:pPr>
            <a:r>
              <a:rPr lang="pt-BR" sz="2400"/>
              <a:t>As perspectivas consistem em conjuntos de </a:t>
            </a:r>
            <a:r>
              <a:rPr b="1" i="1" lang="pt-BR" sz="2400">
                <a:solidFill>
                  <a:schemeClr val="accent5"/>
                </a:solidFill>
              </a:rPr>
              <a:t>recursos</a:t>
            </a:r>
            <a:r>
              <a:rPr lang="pt-BR" sz="2400"/>
              <a:t>.</a:t>
            </a:r>
            <a:endParaRPr/>
          </a:p>
        </p:txBody>
      </p:sp>
      <p:sp>
        <p:nvSpPr>
          <p:cNvPr id="975" name="Google Shape;975;p32"/>
          <p:cNvSpPr txBox="1"/>
          <p:nvPr>
            <p:ph idx="11" type="ftr"/>
          </p:nvPr>
        </p:nvSpPr>
        <p:spPr>
          <a:xfrm>
            <a:off x="419100" y="6356350"/>
            <a:ext cx="453246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976" name="Google Shape;976;p3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3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Seis perspectivas principais</a:t>
            </a:r>
            <a:endParaRPr/>
          </a:p>
        </p:txBody>
      </p:sp>
      <p:pic>
        <p:nvPicPr>
          <p:cNvPr id="982" name="Google Shape;982;p33"/>
          <p:cNvPicPr preferRelativeResize="0"/>
          <p:nvPr/>
        </p:nvPicPr>
        <p:blipFill rotWithShape="1">
          <a:blip r:embed="rId3">
            <a:alphaModFix/>
          </a:blip>
          <a:srcRect b="0" l="0" r="50088" t="0"/>
          <a:stretch/>
        </p:blipFill>
        <p:spPr>
          <a:xfrm>
            <a:off x="2168987" y="1794101"/>
            <a:ext cx="2868707" cy="2596896"/>
          </a:xfrm>
          <a:prstGeom prst="rect">
            <a:avLst/>
          </a:prstGeom>
          <a:noFill/>
          <a:ln>
            <a:noFill/>
          </a:ln>
        </p:spPr>
      </p:pic>
      <p:sp>
        <p:nvSpPr>
          <p:cNvPr id="983" name="Google Shape;983;p33"/>
          <p:cNvSpPr txBox="1"/>
          <p:nvPr/>
        </p:nvSpPr>
        <p:spPr>
          <a:xfrm>
            <a:off x="1262994" y="4616878"/>
            <a:ext cx="4503960"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Arial"/>
                <a:ea typeface="Arial"/>
                <a:cs typeface="Arial"/>
                <a:sym typeface="Arial"/>
              </a:rPr>
              <a:t>Foco nos recursos </a:t>
            </a:r>
            <a:r>
              <a:rPr b="1" i="0" lang="pt-BR" sz="2800" u="none" cap="none" strike="noStrike">
                <a:solidFill>
                  <a:schemeClr val="accent5"/>
                </a:solidFill>
                <a:latin typeface="Arial"/>
                <a:ea typeface="Arial"/>
                <a:cs typeface="Arial"/>
                <a:sym typeface="Arial"/>
              </a:rPr>
              <a:t>empresariais</a:t>
            </a:r>
            <a:endParaRPr b="0" i="0" sz="2800" u="none" cap="none" strike="noStrike">
              <a:solidFill>
                <a:schemeClr val="dk1"/>
              </a:solidFill>
              <a:latin typeface="Arial"/>
              <a:ea typeface="Arial"/>
              <a:cs typeface="Arial"/>
              <a:sym typeface="Arial"/>
            </a:endParaRPr>
          </a:p>
        </p:txBody>
      </p:sp>
      <p:pic>
        <p:nvPicPr>
          <p:cNvPr id="984" name="Google Shape;984;p33"/>
          <p:cNvPicPr preferRelativeResize="0"/>
          <p:nvPr/>
        </p:nvPicPr>
        <p:blipFill rotWithShape="1">
          <a:blip r:embed="rId3">
            <a:alphaModFix/>
          </a:blip>
          <a:srcRect b="0" l="50268" r="0" t="0"/>
          <a:stretch/>
        </p:blipFill>
        <p:spPr>
          <a:xfrm>
            <a:off x="7071530" y="1794101"/>
            <a:ext cx="2862072" cy="2600188"/>
          </a:xfrm>
          <a:prstGeom prst="rect">
            <a:avLst/>
          </a:prstGeom>
          <a:noFill/>
          <a:ln>
            <a:noFill/>
          </a:ln>
        </p:spPr>
      </p:pic>
      <p:sp>
        <p:nvSpPr>
          <p:cNvPr id="985" name="Google Shape;985;p33"/>
          <p:cNvSpPr txBox="1"/>
          <p:nvPr/>
        </p:nvSpPr>
        <p:spPr>
          <a:xfrm>
            <a:off x="6339784" y="4611355"/>
            <a:ext cx="4342070"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Arial"/>
                <a:ea typeface="Arial"/>
                <a:cs typeface="Arial"/>
                <a:sym typeface="Arial"/>
              </a:rPr>
              <a:t>Foco nos recursos </a:t>
            </a:r>
            <a:r>
              <a:rPr b="1" i="0" lang="pt-BR" sz="2800" u="none" cap="none" strike="noStrike">
                <a:solidFill>
                  <a:schemeClr val="accent5"/>
                </a:solidFill>
                <a:latin typeface="Arial"/>
                <a:ea typeface="Arial"/>
                <a:cs typeface="Arial"/>
                <a:sym typeface="Arial"/>
              </a:rPr>
              <a:t>técnicos</a:t>
            </a:r>
            <a:endParaRPr b="0" i="0" sz="2800" u="none" cap="none" strike="noStrike">
              <a:solidFill>
                <a:schemeClr val="dk1"/>
              </a:solidFill>
              <a:latin typeface="Arial"/>
              <a:ea typeface="Arial"/>
              <a:cs typeface="Arial"/>
              <a:sym typeface="Arial"/>
            </a:endParaRPr>
          </a:p>
        </p:txBody>
      </p:sp>
      <p:sp>
        <p:nvSpPr>
          <p:cNvPr id="986" name="Google Shape;986;p33"/>
          <p:cNvSpPr txBox="1"/>
          <p:nvPr>
            <p:ph idx="11" type="ftr"/>
          </p:nvPr>
        </p:nvSpPr>
        <p:spPr>
          <a:xfrm>
            <a:off x="419100" y="6356350"/>
            <a:ext cx="4549715"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987" name="Google Shape;987;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3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Perspectiva empresarial</a:t>
            </a:r>
            <a:endParaRPr/>
          </a:p>
        </p:txBody>
      </p:sp>
      <p:grpSp>
        <p:nvGrpSpPr>
          <p:cNvPr descr="caf business perspective and capabilities." id="993" name="Google Shape;993;p34"/>
          <p:cNvGrpSpPr/>
          <p:nvPr/>
        </p:nvGrpSpPr>
        <p:grpSpPr>
          <a:xfrm>
            <a:off x="419101" y="1528176"/>
            <a:ext cx="3470074" cy="4064550"/>
            <a:chOff x="419101" y="1528176"/>
            <a:chExt cx="3470074" cy="4064550"/>
          </a:xfrm>
        </p:grpSpPr>
        <p:pic>
          <p:nvPicPr>
            <p:cNvPr descr="caf business perspective and capabilities." id="994" name="Google Shape;994;p34"/>
            <p:cNvPicPr preferRelativeResize="0"/>
            <p:nvPr/>
          </p:nvPicPr>
          <p:blipFill rotWithShape="1">
            <a:blip r:embed="rId3">
              <a:alphaModFix/>
            </a:blip>
            <a:srcRect b="0" l="0" r="0" t="0"/>
            <a:stretch/>
          </p:blipFill>
          <p:spPr>
            <a:xfrm>
              <a:off x="419101" y="1528176"/>
              <a:ext cx="3470074" cy="4064550"/>
            </a:xfrm>
            <a:prstGeom prst="rect">
              <a:avLst/>
            </a:prstGeom>
            <a:noFill/>
            <a:ln>
              <a:noFill/>
            </a:ln>
          </p:spPr>
        </p:pic>
        <p:sp>
          <p:nvSpPr>
            <p:cNvPr id="995" name="Google Shape;995;p34"/>
            <p:cNvSpPr txBox="1"/>
            <p:nvPr/>
          </p:nvSpPr>
          <p:spPr>
            <a:xfrm>
              <a:off x="612736" y="2776169"/>
              <a:ext cx="1292341"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Finanças de TI</a:t>
              </a:r>
              <a:endParaRPr b="0" i="0" sz="1400" u="none" cap="none" strike="noStrike">
                <a:solidFill>
                  <a:srgbClr val="000000"/>
                </a:solidFill>
                <a:latin typeface="Arial"/>
                <a:ea typeface="Arial"/>
                <a:cs typeface="Arial"/>
                <a:sym typeface="Arial"/>
              </a:endParaRPr>
            </a:p>
          </p:txBody>
        </p:sp>
        <p:sp>
          <p:nvSpPr>
            <p:cNvPr id="996" name="Google Shape;996;p34"/>
            <p:cNvSpPr txBox="1"/>
            <p:nvPr/>
          </p:nvSpPr>
          <p:spPr>
            <a:xfrm>
              <a:off x="612736" y="3511736"/>
              <a:ext cx="140134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Estratégia de TI</a:t>
              </a:r>
              <a:endParaRPr b="0" i="0" sz="1400" u="none" cap="none" strike="noStrike">
                <a:solidFill>
                  <a:srgbClr val="000000"/>
                </a:solidFill>
                <a:latin typeface="Arial"/>
                <a:ea typeface="Arial"/>
                <a:cs typeface="Arial"/>
                <a:sym typeface="Arial"/>
              </a:endParaRPr>
            </a:p>
          </p:txBody>
        </p:sp>
        <p:sp>
          <p:nvSpPr>
            <p:cNvPr id="997" name="Google Shape;997;p34"/>
            <p:cNvSpPr txBox="1"/>
            <p:nvPr/>
          </p:nvSpPr>
          <p:spPr>
            <a:xfrm>
              <a:off x="612736" y="4247303"/>
              <a:ext cx="2092239"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Realização de benefícios</a:t>
              </a:r>
              <a:endParaRPr b="0" i="0" sz="1400" u="none" cap="none" strike="noStrike">
                <a:solidFill>
                  <a:srgbClr val="000000"/>
                </a:solidFill>
                <a:latin typeface="Arial"/>
                <a:ea typeface="Arial"/>
                <a:cs typeface="Arial"/>
                <a:sym typeface="Arial"/>
              </a:endParaRPr>
            </a:p>
          </p:txBody>
        </p:sp>
        <p:sp>
          <p:nvSpPr>
            <p:cNvPr id="998" name="Google Shape;998;p34"/>
            <p:cNvSpPr txBox="1"/>
            <p:nvPr/>
          </p:nvSpPr>
          <p:spPr>
            <a:xfrm>
              <a:off x="621291" y="4863372"/>
              <a:ext cx="2363449"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Gerenciamento de riscos </a:t>
              </a:r>
              <a:br>
                <a:rPr b="0" i="0" lang="pt-BR" sz="1400" u="none" cap="none" strike="noStrike">
                  <a:solidFill>
                    <a:schemeClr val="dk1"/>
                  </a:solidFill>
                  <a:latin typeface="Arial"/>
                  <a:ea typeface="Arial"/>
                  <a:cs typeface="Arial"/>
                  <a:sym typeface="Arial"/>
                </a:rPr>
              </a:br>
              <a:r>
                <a:rPr b="0" i="0" lang="pt-BR" sz="1400" u="none" cap="none" strike="noStrike">
                  <a:solidFill>
                    <a:schemeClr val="dk1"/>
                  </a:solidFill>
                  <a:latin typeface="Arial"/>
                  <a:ea typeface="Arial"/>
                  <a:cs typeface="Arial"/>
                  <a:sym typeface="Arial"/>
                </a:rPr>
                <a:t>empresariais</a:t>
              </a:r>
              <a:endParaRPr b="0" i="0" sz="1400" u="none" cap="none" strike="noStrike">
                <a:solidFill>
                  <a:schemeClr val="dk1"/>
                </a:solidFill>
                <a:latin typeface="Arial"/>
                <a:ea typeface="Arial"/>
                <a:cs typeface="Arial"/>
                <a:sym typeface="Arial"/>
              </a:endParaRPr>
            </a:p>
          </p:txBody>
        </p:sp>
      </p:grpSp>
      <p:sp>
        <p:nvSpPr>
          <p:cNvPr id="999" name="Google Shape;999;p34"/>
          <p:cNvSpPr txBox="1"/>
          <p:nvPr/>
        </p:nvSpPr>
        <p:spPr>
          <a:xfrm>
            <a:off x="621291" y="5584883"/>
            <a:ext cx="30636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Recursos da perspectiva empresarial</a:t>
            </a:r>
            <a:endParaRPr b="0" i="0" sz="1400" u="none" cap="none" strike="noStrike">
              <a:solidFill>
                <a:srgbClr val="000000"/>
              </a:solidFill>
              <a:latin typeface="Arial"/>
              <a:ea typeface="Arial"/>
              <a:cs typeface="Arial"/>
              <a:sym typeface="Arial"/>
            </a:endParaRPr>
          </a:p>
        </p:txBody>
      </p:sp>
      <p:sp>
        <p:nvSpPr>
          <p:cNvPr id="1000" name="Google Shape;1000;p34"/>
          <p:cNvSpPr/>
          <p:nvPr/>
        </p:nvSpPr>
        <p:spPr>
          <a:xfrm>
            <a:off x="4534479" y="1528176"/>
            <a:ext cx="6968837" cy="1369403"/>
          </a:xfrm>
          <a:prstGeom prst="wedgeRoundRectCallout">
            <a:avLst>
              <a:gd fmla="val -8138" name="adj1"/>
              <a:gd fmla="val 76401" name="adj2"/>
              <a:gd fmla="val 16667" name="adj3"/>
            </a:avLst>
          </a:prstGeom>
          <a:no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Arial"/>
                <a:ea typeface="Arial"/>
                <a:cs typeface="Arial"/>
                <a:sym typeface="Arial"/>
              </a:rPr>
              <a:t>É necessário garantir que a </a:t>
            </a:r>
            <a:r>
              <a:rPr b="1" i="0" lang="pt-BR" sz="2000" u="none" cap="none" strike="noStrike">
                <a:solidFill>
                  <a:schemeClr val="accent5"/>
                </a:solidFill>
                <a:latin typeface="Arial"/>
                <a:ea typeface="Arial"/>
                <a:cs typeface="Arial"/>
                <a:sym typeface="Arial"/>
              </a:rPr>
              <a:t>TI esteja alinhada com as necessidades empresariais</a:t>
            </a:r>
            <a:r>
              <a:rPr b="0" i="0" lang="pt-BR" sz="2000" u="none" cap="none" strike="noStrike">
                <a:solidFill>
                  <a:schemeClr val="dk1"/>
                </a:solidFill>
                <a:latin typeface="Arial"/>
                <a:ea typeface="Arial"/>
                <a:cs typeface="Arial"/>
                <a:sym typeface="Arial"/>
              </a:rPr>
              <a:t> e que os investimentos em TI possam ser relacionados a resultados comerciais demonstráveis.</a:t>
            </a:r>
            <a:endParaRPr b="0" i="0" sz="1400" u="none" cap="none" strike="noStrike">
              <a:solidFill>
                <a:srgbClr val="000000"/>
              </a:solidFill>
              <a:latin typeface="Arial"/>
              <a:ea typeface="Arial"/>
              <a:cs typeface="Arial"/>
              <a:sym typeface="Arial"/>
            </a:endParaRPr>
          </a:p>
        </p:txBody>
      </p:sp>
      <p:pic>
        <p:nvPicPr>
          <p:cNvPr id="1001" name="Google Shape;1001;p34"/>
          <p:cNvPicPr preferRelativeResize="0"/>
          <p:nvPr/>
        </p:nvPicPr>
        <p:blipFill rotWithShape="1">
          <a:blip r:embed="rId4">
            <a:alphaModFix/>
          </a:blip>
          <a:srcRect b="0" l="0" r="0" t="0"/>
          <a:stretch/>
        </p:blipFill>
        <p:spPr>
          <a:xfrm flipH="1">
            <a:off x="7077865" y="3387961"/>
            <a:ext cx="1882064" cy="1828800"/>
          </a:xfrm>
          <a:prstGeom prst="rect">
            <a:avLst/>
          </a:prstGeom>
          <a:noFill/>
          <a:ln>
            <a:noFill/>
          </a:ln>
        </p:spPr>
      </p:pic>
      <p:sp>
        <p:nvSpPr>
          <p:cNvPr id="1002" name="Google Shape;1002;p34"/>
          <p:cNvSpPr txBox="1"/>
          <p:nvPr/>
        </p:nvSpPr>
        <p:spPr>
          <a:xfrm>
            <a:off x="6382677" y="5216761"/>
            <a:ext cx="3473154"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Gerentes de negócios, gerentes financeiros, proprietários de orçamento e partes interessadas da estratégia</a:t>
            </a:r>
            <a:endParaRPr b="0" i="0" sz="1400" u="none" cap="none" strike="noStrike">
              <a:solidFill>
                <a:srgbClr val="000000"/>
              </a:solidFill>
              <a:latin typeface="Arial"/>
              <a:ea typeface="Arial"/>
              <a:cs typeface="Arial"/>
              <a:sym typeface="Arial"/>
            </a:endParaRPr>
          </a:p>
        </p:txBody>
      </p:sp>
      <p:sp>
        <p:nvSpPr>
          <p:cNvPr id="1003" name="Google Shape;1003;p34"/>
          <p:cNvSpPr txBox="1"/>
          <p:nvPr>
            <p:ph idx="11" type="ftr"/>
          </p:nvPr>
        </p:nvSpPr>
        <p:spPr>
          <a:xfrm>
            <a:off x="419100" y="6356350"/>
            <a:ext cx="4497957"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1004" name="Google Shape;1004;p3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
        <p:nvSpPr>
          <p:cNvPr id="1005" name="Google Shape;1005;p34"/>
          <p:cNvSpPr txBox="1"/>
          <p:nvPr/>
        </p:nvSpPr>
        <p:spPr>
          <a:xfrm>
            <a:off x="1276581" y="1952118"/>
            <a:ext cx="1753078" cy="400110"/>
          </a:xfrm>
          <a:prstGeom prst="rect">
            <a:avLst/>
          </a:prstGeom>
          <a:solidFill>
            <a:srgbClr val="FF9D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Arial"/>
                <a:ea typeface="Arial"/>
                <a:cs typeface="Arial"/>
                <a:sym typeface="Arial"/>
              </a:rPr>
              <a:t>NEGÓCIOS</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3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Perspectiva das pessoas</a:t>
            </a:r>
            <a:endParaRPr/>
          </a:p>
        </p:txBody>
      </p:sp>
      <p:grpSp>
        <p:nvGrpSpPr>
          <p:cNvPr descr="caf people perspective and capabilities." id="1011" name="Google Shape;1011;p35"/>
          <p:cNvGrpSpPr/>
          <p:nvPr/>
        </p:nvGrpSpPr>
        <p:grpSpPr>
          <a:xfrm>
            <a:off x="377735" y="1414291"/>
            <a:ext cx="3236784" cy="4473403"/>
            <a:chOff x="377735" y="1414291"/>
            <a:chExt cx="3236784" cy="4473403"/>
          </a:xfrm>
        </p:grpSpPr>
        <p:pic>
          <p:nvPicPr>
            <p:cNvPr descr="caf people perspective and capabilities." id="1012" name="Google Shape;1012;p35"/>
            <p:cNvPicPr preferRelativeResize="0"/>
            <p:nvPr/>
          </p:nvPicPr>
          <p:blipFill rotWithShape="1">
            <a:blip r:embed="rId3">
              <a:alphaModFix/>
            </a:blip>
            <a:srcRect b="0" l="0" r="0" t="0"/>
            <a:stretch/>
          </p:blipFill>
          <p:spPr>
            <a:xfrm>
              <a:off x="377735" y="1414291"/>
              <a:ext cx="3236784" cy="4473403"/>
            </a:xfrm>
            <a:prstGeom prst="rect">
              <a:avLst/>
            </a:prstGeom>
            <a:noFill/>
            <a:ln>
              <a:noFill/>
            </a:ln>
          </p:spPr>
        </p:pic>
        <p:sp>
          <p:nvSpPr>
            <p:cNvPr id="1013" name="Google Shape;1013;p35"/>
            <p:cNvSpPr txBox="1"/>
            <p:nvPr/>
          </p:nvSpPr>
          <p:spPr>
            <a:xfrm>
              <a:off x="581386" y="2576703"/>
              <a:ext cx="233269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Gerenciamento de recursos</a:t>
              </a:r>
              <a:endParaRPr b="0" i="0" sz="1400" u="none" cap="none" strike="noStrike">
                <a:solidFill>
                  <a:srgbClr val="000000"/>
                </a:solidFill>
                <a:latin typeface="Arial"/>
                <a:ea typeface="Arial"/>
                <a:cs typeface="Arial"/>
                <a:sym typeface="Arial"/>
              </a:endParaRPr>
            </a:p>
          </p:txBody>
        </p:sp>
        <p:sp>
          <p:nvSpPr>
            <p:cNvPr id="1014" name="Google Shape;1014;p35"/>
            <p:cNvSpPr txBox="1"/>
            <p:nvPr/>
          </p:nvSpPr>
          <p:spPr>
            <a:xfrm>
              <a:off x="581386" y="3265930"/>
              <a:ext cx="2470548"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Gerenciamento de incentivos</a:t>
              </a:r>
              <a:endParaRPr b="0" i="0" sz="1400" u="none" cap="none" strike="noStrike">
                <a:solidFill>
                  <a:srgbClr val="000000"/>
                </a:solidFill>
                <a:latin typeface="Arial"/>
                <a:ea typeface="Arial"/>
                <a:cs typeface="Arial"/>
                <a:sym typeface="Arial"/>
              </a:endParaRPr>
            </a:p>
          </p:txBody>
        </p:sp>
        <p:sp>
          <p:nvSpPr>
            <p:cNvPr id="1015" name="Google Shape;1015;p35"/>
            <p:cNvSpPr txBox="1"/>
            <p:nvPr/>
          </p:nvSpPr>
          <p:spPr>
            <a:xfrm>
              <a:off x="581386" y="3943282"/>
              <a:ext cx="2340705"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Gerenciamento de carreiras</a:t>
              </a:r>
              <a:endParaRPr b="0" i="0" sz="1400" u="none" cap="none" strike="noStrike">
                <a:solidFill>
                  <a:srgbClr val="000000"/>
                </a:solidFill>
                <a:latin typeface="Arial"/>
                <a:ea typeface="Arial"/>
                <a:cs typeface="Arial"/>
                <a:sym typeface="Arial"/>
              </a:endParaRPr>
            </a:p>
          </p:txBody>
        </p:sp>
        <p:sp>
          <p:nvSpPr>
            <p:cNvPr id="1016" name="Google Shape;1016;p35"/>
            <p:cNvSpPr txBox="1"/>
            <p:nvPr/>
          </p:nvSpPr>
          <p:spPr>
            <a:xfrm>
              <a:off x="564134" y="4632509"/>
              <a:ext cx="253275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Gerenciamento de treinamento</a:t>
              </a:r>
              <a:endParaRPr b="0" i="0" sz="1400" u="none" cap="none" strike="noStrike">
                <a:solidFill>
                  <a:srgbClr val="000000"/>
                </a:solidFill>
                <a:latin typeface="Arial"/>
                <a:ea typeface="Arial"/>
                <a:cs typeface="Arial"/>
                <a:sym typeface="Arial"/>
              </a:endParaRPr>
            </a:p>
          </p:txBody>
        </p:sp>
        <p:sp>
          <p:nvSpPr>
            <p:cNvPr id="1017" name="Google Shape;1017;p35"/>
            <p:cNvSpPr txBox="1"/>
            <p:nvPr/>
          </p:nvSpPr>
          <p:spPr>
            <a:xfrm>
              <a:off x="581386" y="5191112"/>
              <a:ext cx="2406428"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Gerenciamento de mudança</a:t>
              </a:r>
              <a:br>
                <a:rPr b="0" i="0" lang="pt-BR" sz="1400" u="none" cap="none" strike="noStrike">
                  <a:solidFill>
                    <a:schemeClr val="dk1"/>
                  </a:solidFill>
                  <a:latin typeface="Arial"/>
                  <a:ea typeface="Arial"/>
                  <a:cs typeface="Arial"/>
                  <a:sym typeface="Arial"/>
                </a:rPr>
              </a:br>
              <a:r>
                <a:rPr b="0" i="0" lang="pt-BR" sz="1400" u="none" cap="none" strike="noStrike">
                  <a:solidFill>
                    <a:schemeClr val="dk1"/>
                  </a:solidFill>
                  <a:latin typeface="Arial"/>
                  <a:ea typeface="Arial"/>
                  <a:cs typeface="Arial"/>
                  <a:sym typeface="Arial"/>
                </a:rPr>
                <a:t> organizacional</a:t>
              </a:r>
              <a:endParaRPr b="0" i="0" sz="1400" u="none" cap="none" strike="noStrike">
                <a:solidFill>
                  <a:srgbClr val="000000"/>
                </a:solidFill>
                <a:latin typeface="Arial"/>
                <a:ea typeface="Arial"/>
                <a:cs typeface="Arial"/>
                <a:sym typeface="Arial"/>
              </a:endParaRPr>
            </a:p>
          </p:txBody>
        </p:sp>
      </p:grpSp>
      <p:sp>
        <p:nvSpPr>
          <p:cNvPr id="1018" name="Google Shape;1018;p35"/>
          <p:cNvSpPr txBox="1"/>
          <p:nvPr/>
        </p:nvSpPr>
        <p:spPr>
          <a:xfrm>
            <a:off x="531001" y="5888546"/>
            <a:ext cx="291778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Recursos da perspectiva das pessoas</a:t>
            </a:r>
            <a:endParaRPr b="0" i="0" sz="1400" u="none" cap="none" strike="noStrike">
              <a:solidFill>
                <a:srgbClr val="000000"/>
              </a:solidFill>
              <a:latin typeface="Arial"/>
              <a:ea typeface="Arial"/>
              <a:cs typeface="Arial"/>
              <a:sym typeface="Arial"/>
            </a:endParaRPr>
          </a:p>
        </p:txBody>
      </p:sp>
      <p:sp>
        <p:nvSpPr>
          <p:cNvPr id="1019" name="Google Shape;1019;p35"/>
          <p:cNvSpPr/>
          <p:nvPr/>
        </p:nvSpPr>
        <p:spPr>
          <a:xfrm>
            <a:off x="4551301" y="1528176"/>
            <a:ext cx="5134098" cy="1387081"/>
          </a:xfrm>
          <a:prstGeom prst="wedgeRoundRectCallout">
            <a:avLst>
              <a:gd fmla="val -14111" name="adj1"/>
              <a:gd fmla="val 82266" name="adj2"/>
              <a:gd fmla="val 16667" name="adj3"/>
            </a:avLst>
          </a:prstGeom>
          <a:no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Arial"/>
                <a:ea typeface="Arial"/>
                <a:cs typeface="Arial"/>
                <a:sym typeface="Arial"/>
              </a:rPr>
              <a:t>É necessário priorizar o </a:t>
            </a:r>
            <a:r>
              <a:rPr b="1" i="0" lang="pt-BR" sz="2000" u="none" cap="none" strike="noStrike">
                <a:solidFill>
                  <a:schemeClr val="accent5"/>
                </a:solidFill>
                <a:latin typeface="Arial"/>
                <a:ea typeface="Arial"/>
                <a:cs typeface="Arial"/>
                <a:sym typeface="Arial"/>
              </a:rPr>
              <a:t>treinamento, a equipe e as mudanças organizacionais</a:t>
            </a:r>
            <a:r>
              <a:rPr b="1" i="0" lang="pt-BR" sz="2000" u="none" cap="none" strike="noStrike">
                <a:solidFill>
                  <a:schemeClr val="accent6"/>
                </a:solidFill>
                <a:latin typeface="Arial"/>
                <a:ea typeface="Arial"/>
                <a:cs typeface="Arial"/>
                <a:sym typeface="Arial"/>
              </a:rPr>
              <a:t> </a:t>
            </a:r>
            <a:r>
              <a:rPr b="0" i="0" lang="pt-BR" sz="2000" u="none" cap="none" strike="noStrike">
                <a:solidFill>
                  <a:schemeClr val="dk1"/>
                </a:solidFill>
                <a:latin typeface="Arial"/>
                <a:ea typeface="Arial"/>
                <a:cs typeface="Arial"/>
                <a:sym typeface="Arial"/>
              </a:rPr>
              <a:t>para criar uma organização ágil.</a:t>
            </a:r>
            <a:br>
              <a:rPr b="0" i="0" lang="pt-BR" sz="2000" u="none" cap="none" strike="noStrike">
                <a:solidFill>
                  <a:schemeClr val="dk1"/>
                </a:solidFill>
                <a:latin typeface="Arial"/>
                <a:ea typeface="Arial"/>
                <a:cs typeface="Arial"/>
                <a:sym typeface="Arial"/>
              </a:rPr>
            </a:b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20" name="Google Shape;1020;p35"/>
          <p:cNvPicPr preferRelativeResize="0"/>
          <p:nvPr/>
        </p:nvPicPr>
        <p:blipFill rotWithShape="1">
          <a:blip r:embed="rId4">
            <a:alphaModFix/>
          </a:blip>
          <a:srcRect b="0" l="0" r="0" t="0"/>
          <a:stretch/>
        </p:blipFill>
        <p:spPr>
          <a:xfrm flipH="1">
            <a:off x="6177318" y="3430641"/>
            <a:ext cx="1882064" cy="1828800"/>
          </a:xfrm>
          <a:prstGeom prst="rect">
            <a:avLst/>
          </a:prstGeom>
          <a:noFill/>
          <a:ln>
            <a:noFill/>
          </a:ln>
        </p:spPr>
      </p:pic>
      <p:sp>
        <p:nvSpPr>
          <p:cNvPr id="1021" name="Google Shape;1021;p35"/>
          <p:cNvSpPr txBox="1"/>
          <p:nvPr/>
        </p:nvSpPr>
        <p:spPr>
          <a:xfrm>
            <a:off x="5394972" y="5263930"/>
            <a:ext cx="344675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Recursos humanos, equipe e gerentes de pessoas</a:t>
            </a:r>
            <a:endParaRPr b="0" i="0" sz="1400" u="none" cap="none" strike="noStrike">
              <a:solidFill>
                <a:srgbClr val="000000"/>
              </a:solidFill>
              <a:latin typeface="Arial"/>
              <a:ea typeface="Arial"/>
              <a:cs typeface="Arial"/>
              <a:sym typeface="Arial"/>
            </a:endParaRPr>
          </a:p>
        </p:txBody>
      </p:sp>
      <p:sp>
        <p:nvSpPr>
          <p:cNvPr id="1022" name="Google Shape;1022;p35"/>
          <p:cNvSpPr txBox="1"/>
          <p:nvPr>
            <p:ph idx="11" type="ftr"/>
          </p:nvPr>
        </p:nvSpPr>
        <p:spPr>
          <a:xfrm>
            <a:off x="419100" y="6356350"/>
            <a:ext cx="4912025"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1023" name="Google Shape;1023;p3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
        <p:nvSpPr>
          <p:cNvPr id="1024" name="Google Shape;1024;p35"/>
          <p:cNvSpPr txBox="1"/>
          <p:nvPr/>
        </p:nvSpPr>
        <p:spPr>
          <a:xfrm>
            <a:off x="1169013" y="1785813"/>
            <a:ext cx="1753078" cy="400110"/>
          </a:xfrm>
          <a:prstGeom prst="rect">
            <a:avLst/>
          </a:prstGeom>
          <a:solidFill>
            <a:srgbClr val="FF9D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Arial"/>
                <a:ea typeface="Arial"/>
                <a:cs typeface="Arial"/>
                <a:sym typeface="Arial"/>
              </a:rPr>
              <a:t>PESSOAS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3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Perspectiva da governança</a:t>
            </a:r>
            <a:endParaRPr/>
          </a:p>
        </p:txBody>
      </p:sp>
      <p:grpSp>
        <p:nvGrpSpPr>
          <p:cNvPr descr="caf governance perspective and capabilities." id="1030" name="Google Shape;1030;p36"/>
          <p:cNvGrpSpPr/>
          <p:nvPr/>
        </p:nvGrpSpPr>
        <p:grpSpPr>
          <a:xfrm>
            <a:off x="419100" y="1356307"/>
            <a:ext cx="3224072" cy="3797584"/>
            <a:chOff x="419100" y="1356307"/>
            <a:chExt cx="3224072" cy="3797584"/>
          </a:xfrm>
        </p:grpSpPr>
        <p:pic>
          <p:nvPicPr>
            <p:cNvPr descr="caf governance perspective and capabilities." id="1031" name="Google Shape;1031;p36"/>
            <p:cNvPicPr preferRelativeResize="0"/>
            <p:nvPr/>
          </p:nvPicPr>
          <p:blipFill rotWithShape="1">
            <a:blip r:embed="rId3">
              <a:alphaModFix/>
            </a:blip>
            <a:srcRect b="0" l="0" r="0" t="0"/>
            <a:stretch/>
          </p:blipFill>
          <p:spPr>
            <a:xfrm>
              <a:off x="419100" y="1356307"/>
              <a:ext cx="3224072" cy="3797584"/>
            </a:xfrm>
            <a:prstGeom prst="rect">
              <a:avLst/>
            </a:prstGeom>
            <a:noFill/>
            <a:ln>
              <a:noFill/>
            </a:ln>
          </p:spPr>
        </p:pic>
        <p:sp>
          <p:nvSpPr>
            <p:cNvPr id="1032" name="Google Shape;1032;p36"/>
            <p:cNvSpPr txBox="1"/>
            <p:nvPr/>
          </p:nvSpPr>
          <p:spPr>
            <a:xfrm>
              <a:off x="603849" y="2516714"/>
              <a:ext cx="2366353"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Gerenciamento de portfólio</a:t>
              </a:r>
              <a:endParaRPr b="0" i="0" sz="1400" u="none" cap="none" strike="noStrike">
                <a:solidFill>
                  <a:srgbClr val="000000"/>
                </a:solidFill>
                <a:latin typeface="Arial"/>
                <a:ea typeface="Arial"/>
                <a:cs typeface="Arial"/>
                <a:sym typeface="Arial"/>
              </a:endParaRPr>
            </a:p>
          </p:txBody>
        </p:sp>
        <p:sp>
          <p:nvSpPr>
            <p:cNvPr id="1033" name="Google Shape;1033;p36"/>
            <p:cNvSpPr txBox="1"/>
            <p:nvPr/>
          </p:nvSpPr>
          <p:spPr>
            <a:xfrm>
              <a:off x="603849" y="3072429"/>
              <a:ext cx="2105063"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Gerenciamento </a:t>
              </a:r>
              <a:br>
                <a:rPr b="0" i="0" lang="pt-BR" sz="1400" u="none" cap="none" strike="noStrike">
                  <a:solidFill>
                    <a:schemeClr val="dk1"/>
                  </a:solidFill>
                  <a:latin typeface="Arial"/>
                  <a:ea typeface="Arial"/>
                  <a:cs typeface="Arial"/>
                  <a:sym typeface="Arial"/>
                </a:rPr>
              </a:br>
              <a:r>
                <a:rPr b="0" i="0" lang="pt-BR" sz="1400" u="none" cap="none" strike="noStrike">
                  <a:solidFill>
                    <a:schemeClr val="dk1"/>
                  </a:solidFill>
                  <a:latin typeface="Arial"/>
                  <a:ea typeface="Arial"/>
                  <a:cs typeface="Arial"/>
                  <a:sym typeface="Arial"/>
                </a:rPr>
                <a:t>de programas e projetos</a:t>
              </a:r>
              <a:endParaRPr b="0" i="0" sz="1400" u="none" cap="none" strike="noStrike">
                <a:solidFill>
                  <a:srgbClr val="000000"/>
                </a:solidFill>
                <a:latin typeface="Arial"/>
                <a:ea typeface="Arial"/>
                <a:cs typeface="Arial"/>
                <a:sym typeface="Arial"/>
              </a:endParaRPr>
            </a:p>
          </p:txBody>
        </p:sp>
        <p:sp>
          <p:nvSpPr>
            <p:cNvPr id="1034" name="Google Shape;1034;p36"/>
            <p:cNvSpPr txBox="1"/>
            <p:nvPr/>
          </p:nvSpPr>
          <p:spPr>
            <a:xfrm>
              <a:off x="603849" y="3757845"/>
              <a:ext cx="2156360"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Medição de desempenho</a:t>
              </a:r>
              <a:br>
                <a:rPr b="0" i="0" lang="pt-BR" sz="1400" u="none" cap="none" strike="noStrike">
                  <a:solidFill>
                    <a:schemeClr val="dk1"/>
                  </a:solidFill>
                  <a:latin typeface="Arial"/>
                  <a:ea typeface="Arial"/>
                  <a:cs typeface="Arial"/>
                  <a:sym typeface="Arial"/>
                </a:rPr>
              </a:br>
              <a:r>
                <a:rPr b="0" i="0" lang="pt-BR" sz="1400" u="none" cap="none" strike="noStrike">
                  <a:solidFill>
                    <a:schemeClr val="dk1"/>
                  </a:solidFill>
                  <a:latin typeface="Arial"/>
                  <a:ea typeface="Arial"/>
                  <a:cs typeface="Arial"/>
                  <a:sym typeface="Arial"/>
                </a:rPr>
                <a:t>empresarial</a:t>
              </a:r>
              <a:endParaRPr b="0" i="0" sz="1400" u="none" cap="none" strike="noStrike">
                <a:solidFill>
                  <a:srgbClr val="000000"/>
                </a:solidFill>
                <a:latin typeface="Arial"/>
                <a:ea typeface="Arial"/>
                <a:cs typeface="Arial"/>
                <a:sym typeface="Arial"/>
              </a:endParaRPr>
            </a:p>
          </p:txBody>
        </p:sp>
        <p:sp>
          <p:nvSpPr>
            <p:cNvPr id="1035" name="Google Shape;1035;p36"/>
            <p:cNvSpPr txBox="1"/>
            <p:nvPr/>
          </p:nvSpPr>
          <p:spPr>
            <a:xfrm>
              <a:off x="603849" y="4561029"/>
              <a:ext cx="2291012"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Gerenciamento de licenças</a:t>
              </a:r>
              <a:endParaRPr b="0" i="0" sz="1400" u="none" cap="none" strike="noStrike">
                <a:solidFill>
                  <a:srgbClr val="000000"/>
                </a:solidFill>
                <a:latin typeface="Arial"/>
                <a:ea typeface="Arial"/>
                <a:cs typeface="Arial"/>
                <a:sym typeface="Arial"/>
              </a:endParaRPr>
            </a:p>
          </p:txBody>
        </p:sp>
      </p:grpSp>
      <p:sp>
        <p:nvSpPr>
          <p:cNvPr id="1036" name="Google Shape;1036;p36"/>
          <p:cNvSpPr txBox="1"/>
          <p:nvPr/>
        </p:nvSpPr>
        <p:spPr>
          <a:xfrm>
            <a:off x="346219" y="5129966"/>
            <a:ext cx="336983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Recursos da perspectiva da governança</a:t>
            </a:r>
            <a:endParaRPr b="0" i="0" sz="1400" u="none" cap="none" strike="noStrike">
              <a:solidFill>
                <a:srgbClr val="000000"/>
              </a:solidFill>
              <a:latin typeface="Arial"/>
              <a:ea typeface="Arial"/>
              <a:cs typeface="Arial"/>
              <a:sym typeface="Arial"/>
            </a:endParaRPr>
          </a:p>
        </p:txBody>
      </p:sp>
      <p:sp>
        <p:nvSpPr>
          <p:cNvPr id="1037" name="Google Shape;1037;p36"/>
          <p:cNvSpPr/>
          <p:nvPr/>
        </p:nvSpPr>
        <p:spPr>
          <a:xfrm>
            <a:off x="4350630" y="1528177"/>
            <a:ext cx="6968837" cy="1464406"/>
          </a:xfrm>
          <a:prstGeom prst="wedgeRoundRectCallout">
            <a:avLst>
              <a:gd fmla="val -12228" name="adj1"/>
              <a:gd fmla="val 79830" name="adj2"/>
              <a:gd fmla="val 16667" name="adj3"/>
            </a:avLst>
          </a:prstGeom>
          <a:no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chemeClr val="dk1"/>
                </a:solidFill>
                <a:latin typeface="Arial"/>
                <a:ea typeface="Arial"/>
                <a:cs typeface="Arial"/>
                <a:sym typeface="Arial"/>
              </a:rPr>
              <a:t>É necessário garantir que </a:t>
            </a:r>
            <a:r>
              <a:rPr b="1" i="0" lang="pt-BR" sz="1700" u="none" cap="none" strike="noStrike">
                <a:solidFill>
                  <a:schemeClr val="accent5"/>
                </a:solidFill>
                <a:latin typeface="Arial"/>
                <a:ea typeface="Arial"/>
                <a:cs typeface="Arial"/>
                <a:sym typeface="Arial"/>
              </a:rPr>
              <a:t>as habilidades e os processos alinhem a estratégia e as metas de TI com a estratégia e as metas empresariais</a:t>
            </a:r>
            <a:r>
              <a:rPr b="1" i="0" lang="pt-BR" sz="1700" u="none" cap="none" strike="noStrike">
                <a:solidFill>
                  <a:schemeClr val="accent6"/>
                </a:solidFill>
                <a:latin typeface="Arial"/>
                <a:ea typeface="Arial"/>
                <a:cs typeface="Arial"/>
                <a:sym typeface="Arial"/>
              </a:rPr>
              <a:t> </a:t>
            </a:r>
            <a:r>
              <a:rPr b="0" i="0" lang="pt-BR" sz="1700" u="none" cap="none" strike="noStrike">
                <a:solidFill>
                  <a:schemeClr val="dk1"/>
                </a:solidFill>
                <a:latin typeface="Arial"/>
                <a:ea typeface="Arial"/>
                <a:cs typeface="Arial"/>
                <a:sym typeface="Arial"/>
              </a:rPr>
              <a:t>para que a organização possa maximizar o valor empresarial de seu investimento em TI e minimizar os riscos empresariais.</a:t>
            </a:r>
            <a:endParaRPr b="0" i="0" sz="1400" u="none" cap="none" strike="noStrike">
              <a:solidFill>
                <a:srgbClr val="000000"/>
              </a:solidFill>
              <a:latin typeface="Arial"/>
              <a:ea typeface="Arial"/>
              <a:cs typeface="Arial"/>
              <a:sym typeface="Arial"/>
            </a:endParaRPr>
          </a:p>
        </p:txBody>
      </p:sp>
      <p:pic>
        <p:nvPicPr>
          <p:cNvPr id="1038" name="Google Shape;1038;p36"/>
          <p:cNvPicPr preferRelativeResize="0"/>
          <p:nvPr/>
        </p:nvPicPr>
        <p:blipFill rotWithShape="1">
          <a:blip r:embed="rId4">
            <a:alphaModFix/>
          </a:blip>
          <a:srcRect b="0" l="0" r="0" t="0"/>
          <a:stretch/>
        </p:blipFill>
        <p:spPr>
          <a:xfrm flipH="1">
            <a:off x="6894016" y="3429000"/>
            <a:ext cx="1882064" cy="1828800"/>
          </a:xfrm>
          <a:prstGeom prst="rect">
            <a:avLst/>
          </a:prstGeom>
          <a:noFill/>
          <a:ln>
            <a:noFill/>
          </a:ln>
        </p:spPr>
      </p:pic>
      <p:sp>
        <p:nvSpPr>
          <p:cNvPr id="1039" name="Google Shape;1039;p36"/>
          <p:cNvSpPr txBox="1"/>
          <p:nvPr/>
        </p:nvSpPr>
        <p:spPr>
          <a:xfrm>
            <a:off x="5607762" y="5257800"/>
            <a:ext cx="4454571"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CIO, gerentes de programas, arquitetos empresariais, analistas de negócios e gerentes de portfólio</a:t>
            </a:r>
            <a:endParaRPr b="0" i="0" sz="1400" u="none" cap="none" strike="noStrike">
              <a:solidFill>
                <a:srgbClr val="000000"/>
              </a:solidFill>
              <a:latin typeface="Arial"/>
              <a:ea typeface="Arial"/>
              <a:cs typeface="Arial"/>
              <a:sym typeface="Arial"/>
            </a:endParaRPr>
          </a:p>
        </p:txBody>
      </p:sp>
      <p:sp>
        <p:nvSpPr>
          <p:cNvPr id="1040" name="Google Shape;1040;p36"/>
          <p:cNvSpPr txBox="1"/>
          <p:nvPr>
            <p:ph idx="11" type="ftr"/>
          </p:nvPr>
        </p:nvSpPr>
        <p:spPr>
          <a:xfrm>
            <a:off x="419100" y="6356350"/>
            <a:ext cx="443757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1041" name="Google Shape;1041;p3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
        <p:nvSpPr>
          <p:cNvPr id="1042" name="Google Shape;1042;p36"/>
          <p:cNvSpPr txBox="1"/>
          <p:nvPr/>
        </p:nvSpPr>
        <p:spPr>
          <a:xfrm>
            <a:off x="1217124" y="1713557"/>
            <a:ext cx="1905638" cy="400110"/>
          </a:xfrm>
          <a:prstGeom prst="rect">
            <a:avLst/>
          </a:prstGeom>
          <a:solidFill>
            <a:srgbClr val="FF9D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lt1"/>
                </a:solidFill>
                <a:latin typeface="Arial"/>
                <a:ea typeface="Arial"/>
                <a:cs typeface="Arial"/>
                <a:sym typeface="Arial"/>
              </a:rPr>
              <a:t>GOVERNANÇA</a:t>
            </a:r>
            <a:endParaRPr b="1" i="0" sz="20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3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Perspectiva da plataforma</a:t>
            </a:r>
            <a:endParaRPr/>
          </a:p>
        </p:txBody>
      </p:sp>
      <p:grpSp>
        <p:nvGrpSpPr>
          <p:cNvPr descr="caf platform perspective and capabilities." id="1048" name="Google Shape;1048;p37"/>
          <p:cNvGrpSpPr/>
          <p:nvPr/>
        </p:nvGrpSpPr>
        <p:grpSpPr>
          <a:xfrm>
            <a:off x="419100" y="1231296"/>
            <a:ext cx="3029587" cy="4828175"/>
            <a:chOff x="419100" y="1528174"/>
            <a:chExt cx="3029587" cy="4828175"/>
          </a:xfrm>
        </p:grpSpPr>
        <p:pic>
          <p:nvPicPr>
            <p:cNvPr descr="caf platform perspective and capabilities." id="1049" name="Google Shape;1049;p37"/>
            <p:cNvPicPr preferRelativeResize="0"/>
            <p:nvPr/>
          </p:nvPicPr>
          <p:blipFill rotWithShape="1">
            <a:blip r:embed="rId3">
              <a:alphaModFix/>
            </a:blip>
            <a:srcRect b="0" l="0" r="0" t="0"/>
            <a:stretch/>
          </p:blipFill>
          <p:spPr>
            <a:xfrm>
              <a:off x="419100" y="1528174"/>
              <a:ext cx="3029587" cy="4828175"/>
            </a:xfrm>
            <a:prstGeom prst="rect">
              <a:avLst/>
            </a:prstGeom>
            <a:noFill/>
            <a:ln>
              <a:noFill/>
            </a:ln>
          </p:spPr>
        </p:pic>
        <p:sp>
          <p:nvSpPr>
            <p:cNvPr id="1050" name="Google Shape;1050;p37"/>
            <p:cNvSpPr txBox="1"/>
            <p:nvPr/>
          </p:nvSpPr>
          <p:spPr>
            <a:xfrm>
              <a:off x="605136" y="2515618"/>
              <a:ext cx="1802096"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Provisionamento de </a:t>
              </a:r>
              <a:br>
                <a:rPr b="0" i="0" lang="pt-BR" sz="1400" u="none" cap="none" strike="noStrike">
                  <a:solidFill>
                    <a:schemeClr val="dk1"/>
                  </a:solidFill>
                  <a:latin typeface="Arial"/>
                  <a:ea typeface="Arial"/>
                  <a:cs typeface="Arial"/>
                  <a:sym typeface="Arial"/>
                </a:rPr>
              </a:br>
              <a:r>
                <a:rPr b="0" i="0" lang="pt-BR" sz="1400" u="none" cap="none" strike="noStrike">
                  <a:solidFill>
                    <a:schemeClr val="dk1"/>
                  </a:solidFill>
                  <a:latin typeface="Arial"/>
                  <a:ea typeface="Arial"/>
                  <a:cs typeface="Arial"/>
                  <a:sym typeface="Arial"/>
                </a:rPr>
                <a:t>computação</a:t>
              </a:r>
              <a:endParaRPr b="0" i="0" sz="1400" u="none" cap="none" strike="noStrike">
                <a:solidFill>
                  <a:schemeClr val="dk1"/>
                </a:solidFill>
                <a:latin typeface="Arial"/>
                <a:ea typeface="Arial"/>
                <a:cs typeface="Arial"/>
                <a:sym typeface="Arial"/>
              </a:endParaRPr>
            </a:p>
          </p:txBody>
        </p:sp>
        <p:sp>
          <p:nvSpPr>
            <p:cNvPr id="1051" name="Google Shape;1051;p37"/>
            <p:cNvSpPr txBox="1"/>
            <p:nvPr/>
          </p:nvSpPr>
          <p:spPr>
            <a:xfrm>
              <a:off x="605136" y="3257472"/>
              <a:ext cx="2153154"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Provisionamento de rede</a:t>
              </a:r>
              <a:endParaRPr b="0" i="0" sz="1400" u="none" cap="none" strike="noStrike">
                <a:solidFill>
                  <a:srgbClr val="000000"/>
                </a:solidFill>
                <a:latin typeface="Arial"/>
                <a:ea typeface="Arial"/>
                <a:cs typeface="Arial"/>
                <a:sym typeface="Arial"/>
              </a:endParaRPr>
            </a:p>
          </p:txBody>
        </p:sp>
        <p:sp>
          <p:nvSpPr>
            <p:cNvPr id="1052" name="Google Shape;1052;p37"/>
            <p:cNvSpPr txBox="1"/>
            <p:nvPr/>
          </p:nvSpPr>
          <p:spPr>
            <a:xfrm>
              <a:off x="605136" y="3804927"/>
              <a:ext cx="1802096"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Provisionamento de </a:t>
              </a:r>
              <a:br>
                <a:rPr b="0" i="0" lang="pt-BR" sz="1400" u="none" cap="none" strike="noStrike">
                  <a:solidFill>
                    <a:schemeClr val="dk1"/>
                  </a:solidFill>
                  <a:latin typeface="Arial"/>
                  <a:ea typeface="Arial"/>
                  <a:cs typeface="Arial"/>
                  <a:sym typeface="Arial"/>
                </a:rPr>
              </a:br>
              <a:r>
                <a:rPr b="0" i="0" lang="pt-BR" sz="1400" u="none" cap="none" strike="noStrike">
                  <a:solidFill>
                    <a:schemeClr val="dk1"/>
                  </a:solidFill>
                  <a:latin typeface="Arial"/>
                  <a:ea typeface="Arial"/>
                  <a:cs typeface="Arial"/>
                  <a:sym typeface="Arial"/>
                </a:rPr>
                <a:t>armazenamento</a:t>
              </a:r>
              <a:endParaRPr b="0" i="0" sz="1400" u="none" cap="none" strike="noStrike">
                <a:solidFill>
                  <a:schemeClr val="dk1"/>
                </a:solidFill>
                <a:latin typeface="Arial"/>
                <a:ea typeface="Arial"/>
                <a:cs typeface="Arial"/>
                <a:sym typeface="Arial"/>
              </a:endParaRPr>
            </a:p>
          </p:txBody>
        </p:sp>
        <p:sp>
          <p:nvSpPr>
            <p:cNvPr id="1053" name="Google Shape;1053;p37"/>
            <p:cNvSpPr txBox="1"/>
            <p:nvPr/>
          </p:nvSpPr>
          <p:spPr>
            <a:xfrm>
              <a:off x="605136" y="4443041"/>
              <a:ext cx="1802096"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Provisionamento de </a:t>
              </a:r>
              <a:br>
                <a:rPr b="0" i="0" lang="pt-BR" sz="1400" u="none" cap="none" strike="noStrike">
                  <a:solidFill>
                    <a:schemeClr val="dk1"/>
                  </a:solidFill>
                  <a:latin typeface="Arial"/>
                  <a:ea typeface="Arial"/>
                  <a:cs typeface="Arial"/>
                  <a:sym typeface="Arial"/>
                </a:rPr>
              </a:br>
              <a:r>
                <a:rPr b="0" i="0" lang="pt-BR" sz="1400" u="none" cap="none" strike="noStrike">
                  <a:solidFill>
                    <a:schemeClr val="dk1"/>
                  </a:solidFill>
                  <a:latin typeface="Arial"/>
                  <a:ea typeface="Arial"/>
                  <a:cs typeface="Arial"/>
                  <a:sym typeface="Arial"/>
                </a:rPr>
                <a:t>banco de dados</a:t>
              </a:r>
              <a:endParaRPr b="0" i="0" sz="1400" u="none" cap="none" strike="noStrike">
                <a:solidFill>
                  <a:srgbClr val="000000"/>
                </a:solidFill>
                <a:latin typeface="Arial"/>
                <a:ea typeface="Arial"/>
                <a:cs typeface="Arial"/>
                <a:sym typeface="Arial"/>
              </a:endParaRPr>
            </a:p>
          </p:txBody>
        </p:sp>
        <p:sp>
          <p:nvSpPr>
            <p:cNvPr id="1054" name="Google Shape;1054;p37"/>
            <p:cNvSpPr txBox="1"/>
            <p:nvPr/>
          </p:nvSpPr>
          <p:spPr>
            <a:xfrm>
              <a:off x="605136" y="5052003"/>
              <a:ext cx="1960793"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Arquitetura </a:t>
              </a:r>
              <a:br>
                <a:rPr b="0" i="0" lang="pt-BR" sz="1400" u="none" cap="none" strike="noStrike">
                  <a:solidFill>
                    <a:schemeClr val="dk1"/>
                  </a:solidFill>
                  <a:latin typeface="Arial"/>
                  <a:ea typeface="Arial"/>
                  <a:cs typeface="Arial"/>
                  <a:sym typeface="Arial"/>
                </a:rPr>
              </a:br>
              <a:r>
                <a:rPr b="0" i="0" lang="pt-BR" sz="1400" u="none" cap="none" strike="noStrike">
                  <a:solidFill>
                    <a:schemeClr val="dk1"/>
                  </a:solidFill>
                  <a:latin typeface="Arial"/>
                  <a:ea typeface="Arial"/>
                  <a:cs typeface="Arial"/>
                  <a:sym typeface="Arial"/>
                </a:rPr>
                <a:t>de sistemas e soluções</a:t>
              </a:r>
              <a:endParaRPr b="0" i="0" sz="1400" u="none" cap="none" strike="noStrike">
                <a:solidFill>
                  <a:srgbClr val="000000"/>
                </a:solidFill>
                <a:latin typeface="Arial"/>
                <a:ea typeface="Arial"/>
                <a:cs typeface="Arial"/>
                <a:sym typeface="Arial"/>
              </a:endParaRPr>
            </a:p>
          </p:txBody>
        </p:sp>
        <p:sp>
          <p:nvSpPr>
            <p:cNvPr id="1055" name="Google Shape;1055;p37"/>
            <p:cNvSpPr txBox="1"/>
            <p:nvPr/>
          </p:nvSpPr>
          <p:spPr>
            <a:xfrm>
              <a:off x="605136" y="5675336"/>
              <a:ext cx="1838965"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Desenvolvimento de </a:t>
              </a:r>
              <a:br>
                <a:rPr b="0" i="0" lang="pt-BR" sz="1400" u="none" cap="none" strike="noStrike">
                  <a:solidFill>
                    <a:schemeClr val="dk1"/>
                  </a:solidFill>
                  <a:latin typeface="Arial"/>
                  <a:ea typeface="Arial"/>
                  <a:cs typeface="Arial"/>
                  <a:sym typeface="Arial"/>
                </a:rPr>
              </a:br>
              <a:r>
                <a:rPr b="0" i="0" lang="pt-BR" sz="1400" u="none" cap="none" strike="noStrike">
                  <a:solidFill>
                    <a:schemeClr val="dk1"/>
                  </a:solidFill>
                  <a:latin typeface="Arial"/>
                  <a:ea typeface="Arial"/>
                  <a:cs typeface="Arial"/>
                  <a:sym typeface="Arial"/>
                </a:rPr>
                <a:t>aplicativos</a:t>
              </a:r>
              <a:endParaRPr b="0" i="0" sz="1400" u="none" cap="none" strike="noStrike">
                <a:solidFill>
                  <a:schemeClr val="dk1"/>
                </a:solidFill>
                <a:latin typeface="Arial"/>
                <a:ea typeface="Arial"/>
                <a:cs typeface="Arial"/>
                <a:sym typeface="Arial"/>
              </a:endParaRPr>
            </a:p>
          </p:txBody>
        </p:sp>
      </p:grpSp>
      <p:sp>
        <p:nvSpPr>
          <p:cNvPr id="1056" name="Google Shape;1056;p37"/>
          <p:cNvSpPr txBox="1"/>
          <p:nvPr/>
        </p:nvSpPr>
        <p:spPr>
          <a:xfrm>
            <a:off x="389239" y="6062657"/>
            <a:ext cx="308930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Recursos da perspectiva da plataforma</a:t>
            </a:r>
            <a:endParaRPr b="0" i="0" sz="1400" u="none" cap="none" strike="noStrike">
              <a:solidFill>
                <a:srgbClr val="000000"/>
              </a:solidFill>
              <a:latin typeface="Arial"/>
              <a:ea typeface="Arial"/>
              <a:cs typeface="Arial"/>
              <a:sym typeface="Arial"/>
            </a:endParaRPr>
          </a:p>
        </p:txBody>
      </p:sp>
      <p:sp>
        <p:nvSpPr>
          <p:cNvPr id="1057" name="Google Shape;1057;p37"/>
          <p:cNvSpPr/>
          <p:nvPr/>
        </p:nvSpPr>
        <p:spPr>
          <a:xfrm>
            <a:off x="4627418" y="1528175"/>
            <a:ext cx="6968837" cy="1630661"/>
          </a:xfrm>
          <a:prstGeom prst="wedgeRoundRectCallout">
            <a:avLst>
              <a:gd fmla="val -11888" name="adj1"/>
              <a:gd fmla="val 66949" name="adj2"/>
              <a:gd fmla="val 16667" name="adj3"/>
            </a:avLst>
          </a:prstGeom>
          <a:no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Arial"/>
                <a:ea typeface="Arial"/>
                <a:cs typeface="Arial"/>
                <a:sym typeface="Arial"/>
              </a:rPr>
              <a:t>É necessário </a:t>
            </a:r>
            <a:r>
              <a:rPr b="1" i="0" lang="pt-BR" sz="2000" u="none" cap="none" strike="noStrike">
                <a:solidFill>
                  <a:schemeClr val="accent5"/>
                </a:solidFill>
                <a:latin typeface="Arial"/>
                <a:ea typeface="Arial"/>
                <a:cs typeface="Arial"/>
                <a:sym typeface="Arial"/>
              </a:rPr>
              <a:t>compreender e comunicar a natureza dos sistemas de TI e seus relacionamentos</a:t>
            </a:r>
            <a:r>
              <a:rPr b="0" i="0" lang="pt-BR" sz="2000" u="none" cap="none" strike="noStrike">
                <a:solidFill>
                  <a:schemeClr val="dk1"/>
                </a:solidFill>
                <a:latin typeface="Arial"/>
                <a:ea typeface="Arial"/>
                <a:cs typeface="Arial"/>
                <a:sym typeface="Arial"/>
              </a:rPr>
              <a:t>. Devemos ter a capacidade de </a:t>
            </a:r>
            <a:r>
              <a:rPr b="1" i="0" lang="pt-BR" sz="2000" u="none" cap="none" strike="noStrike">
                <a:solidFill>
                  <a:schemeClr val="accent5"/>
                </a:solidFill>
                <a:latin typeface="Arial"/>
                <a:ea typeface="Arial"/>
                <a:cs typeface="Arial"/>
                <a:sym typeface="Arial"/>
              </a:rPr>
              <a:t>descrever a arquitetura do ambiente de estado de destino</a:t>
            </a:r>
            <a:r>
              <a:rPr b="1" i="0" lang="pt-BR" sz="2000" u="none" cap="none" strike="noStrike">
                <a:solidFill>
                  <a:schemeClr val="accent6"/>
                </a:solidFill>
                <a:latin typeface="Arial"/>
                <a:ea typeface="Arial"/>
                <a:cs typeface="Arial"/>
                <a:sym typeface="Arial"/>
              </a:rPr>
              <a:t> </a:t>
            </a:r>
            <a:r>
              <a:rPr b="0" i="0" lang="pt-BR" sz="2000" u="none" cap="none" strike="noStrike">
                <a:solidFill>
                  <a:schemeClr val="dk1"/>
                </a:solidFill>
                <a:latin typeface="Arial"/>
                <a:ea typeface="Arial"/>
                <a:cs typeface="Arial"/>
                <a:sym typeface="Arial"/>
              </a:rPr>
              <a:t>em detalhes.</a:t>
            </a:r>
            <a:endParaRPr b="0" i="0" sz="1400" u="none" cap="none" strike="noStrike">
              <a:solidFill>
                <a:srgbClr val="000000"/>
              </a:solidFill>
              <a:latin typeface="Arial"/>
              <a:ea typeface="Arial"/>
              <a:cs typeface="Arial"/>
              <a:sym typeface="Arial"/>
            </a:endParaRPr>
          </a:p>
        </p:txBody>
      </p:sp>
      <p:pic>
        <p:nvPicPr>
          <p:cNvPr id="1058" name="Google Shape;1058;p37"/>
          <p:cNvPicPr preferRelativeResize="0"/>
          <p:nvPr/>
        </p:nvPicPr>
        <p:blipFill rotWithShape="1">
          <a:blip r:embed="rId4">
            <a:alphaModFix/>
          </a:blip>
          <a:srcRect b="0" l="0" r="0" t="0"/>
          <a:stretch/>
        </p:blipFill>
        <p:spPr>
          <a:xfrm flipH="1">
            <a:off x="7170804" y="3429000"/>
            <a:ext cx="1882064" cy="1828800"/>
          </a:xfrm>
          <a:prstGeom prst="rect">
            <a:avLst/>
          </a:prstGeom>
          <a:noFill/>
          <a:ln>
            <a:noFill/>
          </a:ln>
        </p:spPr>
      </p:pic>
      <p:sp>
        <p:nvSpPr>
          <p:cNvPr id="1059" name="Google Shape;1059;p37"/>
          <p:cNvSpPr txBox="1"/>
          <p:nvPr/>
        </p:nvSpPr>
        <p:spPr>
          <a:xfrm>
            <a:off x="6253710" y="5257800"/>
            <a:ext cx="341222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CTO, gerentes de TI e arquitetos de soluções</a:t>
            </a:r>
            <a:endParaRPr b="0" i="0" sz="1400" u="none" cap="none" strike="noStrike">
              <a:solidFill>
                <a:srgbClr val="000000"/>
              </a:solidFill>
              <a:latin typeface="Arial"/>
              <a:ea typeface="Arial"/>
              <a:cs typeface="Arial"/>
              <a:sym typeface="Arial"/>
            </a:endParaRPr>
          </a:p>
        </p:txBody>
      </p:sp>
      <p:sp>
        <p:nvSpPr>
          <p:cNvPr id="1060" name="Google Shape;1060;p37"/>
          <p:cNvSpPr txBox="1"/>
          <p:nvPr>
            <p:ph idx="11" type="ftr"/>
          </p:nvPr>
        </p:nvSpPr>
        <p:spPr>
          <a:xfrm>
            <a:off x="419100" y="6356350"/>
            <a:ext cx="466185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1061" name="Google Shape;1061;p3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
        <p:nvSpPr>
          <p:cNvPr id="1062" name="Google Shape;1062;p37"/>
          <p:cNvSpPr txBox="1"/>
          <p:nvPr/>
        </p:nvSpPr>
        <p:spPr>
          <a:xfrm>
            <a:off x="1217124" y="1599996"/>
            <a:ext cx="1905638" cy="400110"/>
          </a:xfrm>
          <a:prstGeom prst="rect">
            <a:avLst/>
          </a:prstGeom>
          <a:solidFill>
            <a:srgbClr val="FFB34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lt1"/>
                </a:solidFill>
                <a:latin typeface="Arial"/>
                <a:ea typeface="Arial"/>
                <a:cs typeface="Arial"/>
                <a:sym typeface="Arial"/>
              </a:rPr>
              <a:t>PLATAFORMA</a:t>
            </a:r>
            <a:endParaRPr b="1" i="0" sz="20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Perspectiva de segurança</a:t>
            </a:r>
            <a:endParaRPr/>
          </a:p>
        </p:txBody>
      </p:sp>
      <p:grpSp>
        <p:nvGrpSpPr>
          <p:cNvPr descr="caf security perspective and capabilities." id="1068" name="Google Shape;1068;p38"/>
          <p:cNvGrpSpPr/>
          <p:nvPr/>
        </p:nvGrpSpPr>
        <p:grpSpPr>
          <a:xfrm>
            <a:off x="390240" y="1259083"/>
            <a:ext cx="3594450" cy="4916086"/>
            <a:chOff x="390240" y="1259083"/>
            <a:chExt cx="3594450" cy="4916086"/>
          </a:xfrm>
        </p:grpSpPr>
        <p:pic>
          <p:nvPicPr>
            <p:cNvPr descr="caf security perspective and capabilities." id="1069" name="Google Shape;1069;p38"/>
            <p:cNvPicPr preferRelativeResize="0"/>
            <p:nvPr/>
          </p:nvPicPr>
          <p:blipFill rotWithShape="1">
            <a:blip r:embed="rId3">
              <a:alphaModFix/>
            </a:blip>
            <a:srcRect b="0" l="0" r="0" t="0"/>
            <a:stretch/>
          </p:blipFill>
          <p:spPr>
            <a:xfrm>
              <a:off x="390240" y="1259083"/>
              <a:ext cx="3594450" cy="4916086"/>
            </a:xfrm>
            <a:prstGeom prst="rect">
              <a:avLst/>
            </a:prstGeom>
            <a:noFill/>
            <a:ln>
              <a:noFill/>
            </a:ln>
          </p:spPr>
        </p:pic>
        <p:sp>
          <p:nvSpPr>
            <p:cNvPr id="1070" name="Google Shape;1070;p38"/>
            <p:cNvSpPr txBox="1"/>
            <p:nvPr/>
          </p:nvSpPr>
          <p:spPr>
            <a:xfrm>
              <a:off x="602213" y="2422569"/>
              <a:ext cx="1936749"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Gerenciamento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de identidade e estado</a:t>
              </a:r>
              <a:endParaRPr b="0" i="0" sz="1400" u="none" cap="none" strike="noStrike">
                <a:solidFill>
                  <a:srgbClr val="000000"/>
                </a:solidFill>
                <a:latin typeface="Arial"/>
                <a:ea typeface="Arial"/>
                <a:cs typeface="Arial"/>
                <a:sym typeface="Arial"/>
              </a:endParaRPr>
            </a:p>
          </p:txBody>
        </p:sp>
        <p:sp>
          <p:nvSpPr>
            <p:cNvPr id="1071" name="Google Shape;1071;p38"/>
            <p:cNvSpPr txBox="1"/>
            <p:nvPr/>
          </p:nvSpPr>
          <p:spPr>
            <a:xfrm>
              <a:off x="602213" y="3287488"/>
              <a:ext cx="171874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Controle detectivo</a:t>
              </a:r>
              <a:endParaRPr b="0" i="0" sz="1400" u="none" cap="none" strike="noStrike">
                <a:solidFill>
                  <a:srgbClr val="000000"/>
                </a:solidFill>
                <a:latin typeface="Arial"/>
                <a:ea typeface="Arial"/>
                <a:cs typeface="Arial"/>
                <a:sym typeface="Arial"/>
              </a:endParaRPr>
            </a:p>
          </p:txBody>
        </p:sp>
        <p:sp>
          <p:nvSpPr>
            <p:cNvPr id="1072" name="Google Shape;1072;p38"/>
            <p:cNvSpPr txBox="1"/>
            <p:nvPr/>
          </p:nvSpPr>
          <p:spPr>
            <a:xfrm>
              <a:off x="602213" y="4025303"/>
              <a:ext cx="2141933"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Segurança de infraestrutura</a:t>
              </a:r>
              <a:endParaRPr b="0" i="0" sz="1400" u="none" cap="none" strike="noStrike">
                <a:solidFill>
                  <a:srgbClr val="000000"/>
                </a:solidFill>
                <a:latin typeface="Arial"/>
                <a:ea typeface="Arial"/>
                <a:cs typeface="Arial"/>
                <a:sym typeface="Arial"/>
              </a:endParaRPr>
            </a:p>
          </p:txBody>
        </p:sp>
        <p:sp>
          <p:nvSpPr>
            <p:cNvPr id="1073" name="Google Shape;1073;p38"/>
            <p:cNvSpPr txBox="1"/>
            <p:nvPr/>
          </p:nvSpPr>
          <p:spPr>
            <a:xfrm>
              <a:off x="602213" y="4789068"/>
              <a:ext cx="158889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Proteção de dados</a:t>
              </a:r>
              <a:endParaRPr b="0" i="0" sz="1400" u="none" cap="none" strike="noStrike">
                <a:solidFill>
                  <a:srgbClr val="000000"/>
                </a:solidFill>
                <a:latin typeface="Arial"/>
                <a:ea typeface="Arial"/>
                <a:cs typeface="Arial"/>
                <a:sym typeface="Arial"/>
              </a:endParaRPr>
            </a:p>
          </p:txBody>
        </p:sp>
        <p:sp>
          <p:nvSpPr>
            <p:cNvPr id="1074" name="Google Shape;1074;p38"/>
            <p:cNvSpPr txBox="1"/>
            <p:nvPr/>
          </p:nvSpPr>
          <p:spPr>
            <a:xfrm>
              <a:off x="602213" y="5523362"/>
              <a:ext cx="176362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Arial"/>
                  <a:ea typeface="Arial"/>
                  <a:cs typeface="Arial"/>
                  <a:sym typeface="Arial"/>
                </a:rPr>
                <a:t>Resposta a incidentes</a:t>
              </a:r>
              <a:endParaRPr b="0" i="0" sz="1400" u="none" cap="none" strike="noStrike">
                <a:solidFill>
                  <a:srgbClr val="000000"/>
                </a:solidFill>
                <a:latin typeface="Arial"/>
                <a:ea typeface="Arial"/>
                <a:cs typeface="Arial"/>
                <a:sym typeface="Arial"/>
              </a:endParaRPr>
            </a:p>
          </p:txBody>
        </p:sp>
      </p:grpSp>
      <p:sp>
        <p:nvSpPr>
          <p:cNvPr id="1075" name="Google Shape;1075;p38"/>
          <p:cNvSpPr txBox="1"/>
          <p:nvPr/>
        </p:nvSpPr>
        <p:spPr>
          <a:xfrm>
            <a:off x="679680" y="6151419"/>
            <a:ext cx="301556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Recursos da perspectiva de segurança</a:t>
            </a:r>
            <a:endParaRPr b="0" i="0" sz="1400" u="none" cap="none" strike="noStrike">
              <a:solidFill>
                <a:srgbClr val="000000"/>
              </a:solidFill>
              <a:latin typeface="Arial"/>
              <a:ea typeface="Arial"/>
              <a:cs typeface="Arial"/>
              <a:sym typeface="Arial"/>
            </a:endParaRPr>
          </a:p>
        </p:txBody>
      </p:sp>
      <p:sp>
        <p:nvSpPr>
          <p:cNvPr id="1076" name="Google Shape;1076;p38"/>
          <p:cNvSpPr/>
          <p:nvPr/>
        </p:nvSpPr>
        <p:spPr>
          <a:xfrm>
            <a:off x="4627418" y="1528177"/>
            <a:ext cx="6968837" cy="906266"/>
          </a:xfrm>
          <a:prstGeom prst="wedgeRoundRectCallout">
            <a:avLst>
              <a:gd fmla="val -10183" name="adj1"/>
              <a:gd fmla="val 151223" name="adj2"/>
              <a:gd fmla="val 16667" name="adj3"/>
            </a:avLst>
          </a:prstGeom>
          <a:no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Arial"/>
                <a:ea typeface="Arial"/>
                <a:cs typeface="Arial"/>
                <a:sym typeface="Arial"/>
              </a:rPr>
              <a:t>É necessário garantir que a organização </a:t>
            </a:r>
            <a:r>
              <a:rPr b="1" i="0" lang="pt-BR" sz="2400" u="none" cap="none" strike="noStrike">
                <a:solidFill>
                  <a:schemeClr val="accent5"/>
                </a:solidFill>
                <a:latin typeface="Arial"/>
                <a:ea typeface="Arial"/>
                <a:cs typeface="Arial"/>
                <a:sym typeface="Arial"/>
              </a:rPr>
              <a:t>atenda aos seus objetivos de segurança</a:t>
            </a:r>
            <a:r>
              <a:rPr b="0" i="0" lang="pt-BR"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077" name="Google Shape;1077;p38"/>
          <p:cNvPicPr preferRelativeResize="0"/>
          <p:nvPr/>
        </p:nvPicPr>
        <p:blipFill rotWithShape="1">
          <a:blip r:embed="rId4">
            <a:alphaModFix/>
          </a:blip>
          <a:srcRect b="0" l="0" r="0" t="0"/>
          <a:stretch/>
        </p:blipFill>
        <p:spPr>
          <a:xfrm flipH="1">
            <a:off x="7170804" y="3429000"/>
            <a:ext cx="1882064" cy="1828800"/>
          </a:xfrm>
          <a:prstGeom prst="rect">
            <a:avLst/>
          </a:prstGeom>
          <a:noFill/>
          <a:ln>
            <a:noFill/>
          </a:ln>
        </p:spPr>
      </p:pic>
      <p:sp>
        <p:nvSpPr>
          <p:cNvPr id="1078" name="Google Shape;1078;p38"/>
          <p:cNvSpPr txBox="1"/>
          <p:nvPr/>
        </p:nvSpPr>
        <p:spPr>
          <a:xfrm>
            <a:off x="6275586" y="5257800"/>
            <a:ext cx="367249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Arial"/>
                <a:ea typeface="Arial"/>
                <a:cs typeface="Arial"/>
                <a:sym typeface="Arial"/>
              </a:rPr>
              <a:t>CISO, gerentes de segurança de TI e analistas de segurança de TI</a:t>
            </a:r>
            <a:endParaRPr b="0" i="0" sz="1400" u="none" cap="none" strike="noStrike">
              <a:solidFill>
                <a:srgbClr val="000000"/>
              </a:solidFill>
              <a:latin typeface="Arial"/>
              <a:ea typeface="Arial"/>
              <a:cs typeface="Arial"/>
              <a:sym typeface="Arial"/>
            </a:endParaRPr>
          </a:p>
        </p:txBody>
      </p:sp>
      <p:sp>
        <p:nvSpPr>
          <p:cNvPr id="1079" name="Google Shape;1079;p38"/>
          <p:cNvSpPr txBox="1"/>
          <p:nvPr>
            <p:ph idx="11" type="ftr"/>
          </p:nvPr>
        </p:nvSpPr>
        <p:spPr>
          <a:xfrm>
            <a:off x="419100" y="6356350"/>
            <a:ext cx="4817134"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1080" name="Google Shape;1080;p3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
        <p:nvSpPr>
          <p:cNvPr id="1081" name="Google Shape;1081;p38"/>
          <p:cNvSpPr txBox="1"/>
          <p:nvPr/>
        </p:nvSpPr>
        <p:spPr>
          <a:xfrm>
            <a:off x="1368134" y="1683901"/>
            <a:ext cx="1905638" cy="400110"/>
          </a:xfrm>
          <a:prstGeom prst="rect">
            <a:avLst/>
          </a:prstGeom>
          <a:solidFill>
            <a:srgbClr val="FFB34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lt1"/>
                </a:solidFill>
                <a:latin typeface="Arial"/>
                <a:ea typeface="Arial"/>
                <a:cs typeface="Arial"/>
                <a:sym typeface="Arial"/>
              </a:rPr>
              <a:t>SEGURANÇA</a:t>
            </a:r>
            <a:endParaRPr b="1" i="0" sz="20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3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Perspectiva de operações</a:t>
            </a:r>
            <a:endParaRPr/>
          </a:p>
        </p:txBody>
      </p:sp>
      <p:grpSp>
        <p:nvGrpSpPr>
          <p:cNvPr descr="caf operations perspective and capabilities." id="1087" name="Google Shape;1087;p39"/>
          <p:cNvGrpSpPr/>
          <p:nvPr/>
        </p:nvGrpSpPr>
        <p:grpSpPr>
          <a:xfrm>
            <a:off x="419100" y="1151021"/>
            <a:ext cx="2922101" cy="5289814"/>
            <a:chOff x="419099" y="993168"/>
            <a:chExt cx="3133935" cy="5673293"/>
          </a:xfrm>
        </p:grpSpPr>
        <p:pic>
          <p:nvPicPr>
            <p:cNvPr descr="caf operations perspective and capabilities." id="1088" name="Google Shape;1088;p39"/>
            <p:cNvPicPr preferRelativeResize="0"/>
            <p:nvPr/>
          </p:nvPicPr>
          <p:blipFill rotWithShape="1">
            <a:blip r:embed="rId3">
              <a:alphaModFix/>
            </a:blip>
            <a:srcRect b="0" l="0" r="0" t="0"/>
            <a:stretch/>
          </p:blipFill>
          <p:spPr>
            <a:xfrm>
              <a:off x="419099" y="993168"/>
              <a:ext cx="3133935" cy="5673293"/>
            </a:xfrm>
            <a:prstGeom prst="rect">
              <a:avLst/>
            </a:prstGeom>
            <a:noFill/>
            <a:ln>
              <a:noFill/>
            </a:ln>
          </p:spPr>
        </p:pic>
        <p:sp>
          <p:nvSpPr>
            <p:cNvPr id="1089" name="Google Shape;1089;p39"/>
            <p:cNvSpPr txBox="1"/>
            <p:nvPr/>
          </p:nvSpPr>
          <p:spPr>
            <a:xfrm>
              <a:off x="607538" y="2118982"/>
              <a:ext cx="2326436" cy="3135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Arial"/>
                  <a:ea typeface="Arial"/>
                  <a:cs typeface="Arial"/>
                  <a:sym typeface="Arial"/>
                </a:rPr>
                <a:t>Monitoramento de serviços</a:t>
              </a:r>
              <a:endParaRPr b="0" i="0" sz="1400" u="none" cap="none" strike="noStrike">
                <a:solidFill>
                  <a:srgbClr val="000000"/>
                </a:solidFill>
                <a:latin typeface="Arial"/>
                <a:ea typeface="Arial"/>
                <a:cs typeface="Arial"/>
                <a:sym typeface="Arial"/>
              </a:endParaRPr>
            </a:p>
          </p:txBody>
        </p:sp>
        <p:sp>
          <p:nvSpPr>
            <p:cNvPr id="1090" name="Google Shape;1090;p39"/>
            <p:cNvSpPr txBox="1"/>
            <p:nvPr/>
          </p:nvSpPr>
          <p:spPr>
            <a:xfrm>
              <a:off x="607538" y="2639518"/>
              <a:ext cx="2484603" cy="52814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Arial"/>
                  <a:ea typeface="Arial"/>
                  <a:cs typeface="Arial"/>
                  <a:sym typeface="Arial"/>
                </a:rPr>
                <a:t>Monitoramento</a:t>
              </a:r>
              <a:br>
                <a:rPr b="0" i="0" lang="pt-BR" sz="1300" u="none" cap="none" strike="noStrike">
                  <a:solidFill>
                    <a:schemeClr val="dk1"/>
                  </a:solidFill>
                  <a:latin typeface="Arial"/>
                  <a:ea typeface="Arial"/>
                  <a:cs typeface="Arial"/>
                  <a:sym typeface="Arial"/>
                </a:rPr>
              </a:br>
              <a:r>
                <a:rPr b="0" i="0" lang="pt-BR" sz="1300" u="none" cap="none" strike="noStrike">
                  <a:solidFill>
                    <a:schemeClr val="dk1"/>
                  </a:solidFill>
                  <a:latin typeface="Arial"/>
                  <a:ea typeface="Arial"/>
                  <a:cs typeface="Arial"/>
                  <a:sym typeface="Arial"/>
                </a:rPr>
                <a:t>da performance do aplicativo</a:t>
              </a:r>
              <a:endParaRPr b="0" i="0" sz="1400" u="none" cap="none" strike="noStrike">
                <a:solidFill>
                  <a:srgbClr val="000000"/>
                </a:solidFill>
                <a:latin typeface="Arial"/>
                <a:ea typeface="Arial"/>
                <a:cs typeface="Arial"/>
                <a:sym typeface="Arial"/>
              </a:endParaRPr>
            </a:p>
          </p:txBody>
        </p:sp>
        <p:sp>
          <p:nvSpPr>
            <p:cNvPr id="1091" name="Google Shape;1091;p39"/>
            <p:cNvSpPr txBox="1"/>
            <p:nvPr/>
          </p:nvSpPr>
          <p:spPr>
            <a:xfrm>
              <a:off x="607538" y="3326974"/>
              <a:ext cx="2166550" cy="52814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Arial"/>
                  <a:ea typeface="Arial"/>
                  <a:cs typeface="Arial"/>
                  <a:sym typeface="Arial"/>
                </a:rPr>
                <a:t>Gerenciamento</a:t>
              </a:r>
              <a:br>
                <a:rPr b="0" i="0" lang="pt-BR" sz="1300" u="none" cap="none" strike="noStrike">
                  <a:solidFill>
                    <a:schemeClr val="dk1"/>
                  </a:solidFill>
                  <a:latin typeface="Arial"/>
                  <a:ea typeface="Arial"/>
                  <a:cs typeface="Arial"/>
                  <a:sym typeface="Arial"/>
                </a:rPr>
              </a:br>
              <a:r>
                <a:rPr b="0" i="0" lang="pt-BR" sz="1300" u="none" cap="none" strike="noStrike">
                  <a:solidFill>
                    <a:schemeClr val="dk1"/>
                  </a:solidFill>
                  <a:latin typeface="Arial"/>
                  <a:ea typeface="Arial"/>
                  <a:cs typeface="Arial"/>
                  <a:sym typeface="Arial"/>
                </a:rPr>
                <a:t>do inventário de recursos</a:t>
              </a:r>
              <a:endParaRPr b="0" i="0" sz="1400" u="none" cap="none" strike="noStrike">
                <a:solidFill>
                  <a:srgbClr val="000000"/>
                </a:solidFill>
                <a:latin typeface="Arial"/>
                <a:ea typeface="Arial"/>
                <a:cs typeface="Arial"/>
                <a:sym typeface="Arial"/>
              </a:endParaRPr>
            </a:p>
          </p:txBody>
        </p:sp>
        <p:sp>
          <p:nvSpPr>
            <p:cNvPr id="1092" name="Google Shape;1092;p39"/>
            <p:cNvSpPr txBox="1"/>
            <p:nvPr/>
          </p:nvSpPr>
          <p:spPr>
            <a:xfrm>
              <a:off x="607538" y="3965395"/>
              <a:ext cx="2462254" cy="52814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Arial"/>
                  <a:ea typeface="Arial"/>
                  <a:cs typeface="Arial"/>
                  <a:sym typeface="Arial"/>
                </a:rPr>
                <a:t>Gerenciamento de versões/</a:t>
              </a:r>
              <a:br>
                <a:rPr b="0" i="0" lang="pt-BR" sz="1300" u="none" cap="none" strike="noStrike">
                  <a:solidFill>
                    <a:schemeClr val="dk1"/>
                  </a:solidFill>
                  <a:latin typeface="Arial"/>
                  <a:ea typeface="Arial"/>
                  <a:cs typeface="Arial"/>
                  <a:sym typeface="Arial"/>
                </a:rPr>
              </a:br>
              <a:r>
                <a:rPr b="0" i="0" lang="pt-BR" sz="1300" u="none" cap="none" strike="noStrike">
                  <a:solidFill>
                    <a:schemeClr val="dk1"/>
                  </a:solidFill>
                  <a:latin typeface="Arial"/>
                  <a:ea typeface="Arial"/>
                  <a:cs typeface="Arial"/>
                  <a:sym typeface="Arial"/>
                </a:rPr>
                <a:t>gerenciamento de alterações</a:t>
              </a:r>
              <a:endParaRPr b="0" i="0" sz="1400" u="none" cap="none" strike="noStrike">
                <a:solidFill>
                  <a:srgbClr val="000000"/>
                </a:solidFill>
                <a:latin typeface="Arial"/>
                <a:ea typeface="Arial"/>
                <a:cs typeface="Arial"/>
                <a:sym typeface="Arial"/>
              </a:endParaRPr>
            </a:p>
          </p:txBody>
        </p:sp>
        <p:sp>
          <p:nvSpPr>
            <p:cNvPr id="1093" name="Google Shape;1093;p39"/>
            <p:cNvSpPr txBox="1"/>
            <p:nvPr/>
          </p:nvSpPr>
          <p:spPr>
            <a:xfrm>
              <a:off x="607538" y="4751225"/>
              <a:ext cx="1774570" cy="3135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Arial"/>
                  <a:ea typeface="Arial"/>
                  <a:cs typeface="Arial"/>
                  <a:sym typeface="Arial"/>
                </a:rPr>
                <a:t>Relatórios e análises</a:t>
              </a:r>
              <a:endParaRPr b="0" i="0" sz="1400" u="none" cap="none" strike="noStrike">
                <a:solidFill>
                  <a:srgbClr val="000000"/>
                </a:solidFill>
                <a:latin typeface="Arial"/>
                <a:ea typeface="Arial"/>
                <a:cs typeface="Arial"/>
                <a:sym typeface="Arial"/>
              </a:endParaRPr>
            </a:p>
          </p:txBody>
        </p:sp>
        <p:sp>
          <p:nvSpPr>
            <p:cNvPr id="1094" name="Google Shape;1094;p39"/>
            <p:cNvSpPr txBox="1"/>
            <p:nvPr/>
          </p:nvSpPr>
          <p:spPr>
            <a:xfrm>
              <a:off x="607538" y="5309972"/>
              <a:ext cx="2383170" cy="52814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Arial"/>
                  <a:ea typeface="Arial"/>
                  <a:cs typeface="Arial"/>
                  <a:sym typeface="Arial"/>
                </a:rPr>
                <a:t>Continuidade dos negócios/</a:t>
              </a:r>
              <a:br>
                <a:rPr b="0" i="0" lang="pt-BR" sz="1300" u="none" cap="none" strike="noStrike">
                  <a:solidFill>
                    <a:schemeClr val="dk1"/>
                  </a:solidFill>
                  <a:latin typeface="Arial"/>
                  <a:ea typeface="Arial"/>
                  <a:cs typeface="Arial"/>
                  <a:sym typeface="Arial"/>
                </a:rPr>
              </a:br>
              <a:r>
                <a:rPr b="0" i="0" lang="pt-BR" sz="1300" u="none" cap="none" strike="noStrike">
                  <a:solidFill>
                    <a:schemeClr val="dk1"/>
                  </a:solidFill>
                  <a:latin typeface="Arial"/>
                  <a:ea typeface="Arial"/>
                  <a:cs typeface="Arial"/>
                  <a:sym typeface="Arial"/>
                </a:rPr>
                <a:t>Recuperação de desastres</a:t>
              </a:r>
              <a:endParaRPr b="0" i="0" sz="1400" u="none" cap="none" strike="noStrike">
                <a:solidFill>
                  <a:srgbClr val="000000"/>
                </a:solidFill>
                <a:latin typeface="Arial"/>
                <a:ea typeface="Arial"/>
                <a:cs typeface="Arial"/>
                <a:sym typeface="Arial"/>
              </a:endParaRPr>
            </a:p>
          </p:txBody>
        </p:sp>
        <p:sp>
          <p:nvSpPr>
            <p:cNvPr id="1095" name="Google Shape;1095;p39"/>
            <p:cNvSpPr txBox="1"/>
            <p:nvPr/>
          </p:nvSpPr>
          <p:spPr>
            <a:xfrm>
              <a:off x="607538" y="6086443"/>
              <a:ext cx="2233598" cy="3135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Arial"/>
                  <a:ea typeface="Arial"/>
                  <a:cs typeface="Arial"/>
                  <a:sym typeface="Arial"/>
                </a:rPr>
                <a:t>Catálogo de serviços de TI</a:t>
              </a:r>
              <a:endParaRPr b="0" i="0" sz="1400" u="none" cap="none" strike="noStrike">
                <a:solidFill>
                  <a:srgbClr val="000000"/>
                </a:solidFill>
                <a:latin typeface="Arial"/>
                <a:ea typeface="Arial"/>
                <a:cs typeface="Arial"/>
                <a:sym typeface="Arial"/>
              </a:endParaRPr>
            </a:p>
          </p:txBody>
        </p:sp>
      </p:grpSp>
      <p:sp>
        <p:nvSpPr>
          <p:cNvPr id="1096" name="Google Shape;1096;p39"/>
          <p:cNvSpPr txBox="1"/>
          <p:nvPr/>
        </p:nvSpPr>
        <p:spPr>
          <a:xfrm>
            <a:off x="300350" y="6365205"/>
            <a:ext cx="3296095"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dk1"/>
                </a:solidFill>
                <a:latin typeface="Arial"/>
                <a:ea typeface="Arial"/>
                <a:cs typeface="Arial"/>
                <a:sym typeface="Arial"/>
              </a:rPr>
              <a:t>Recursos da perspectiva de operações</a:t>
            </a:r>
            <a:endParaRPr b="0" i="0" sz="1400" u="none" cap="none" strike="noStrike">
              <a:solidFill>
                <a:srgbClr val="000000"/>
              </a:solidFill>
              <a:latin typeface="Arial"/>
              <a:ea typeface="Arial"/>
              <a:cs typeface="Arial"/>
              <a:sym typeface="Arial"/>
            </a:endParaRPr>
          </a:p>
        </p:txBody>
      </p:sp>
      <p:sp>
        <p:nvSpPr>
          <p:cNvPr id="1097" name="Google Shape;1097;p39"/>
          <p:cNvSpPr/>
          <p:nvPr/>
        </p:nvSpPr>
        <p:spPr>
          <a:xfrm>
            <a:off x="4627418" y="1528176"/>
            <a:ext cx="6968837" cy="1654412"/>
          </a:xfrm>
          <a:prstGeom prst="wedgeRoundRectCallout">
            <a:avLst>
              <a:gd fmla="val -11205" name="adj1"/>
              <a:gd fmla="val 68847" name="adj2"/>
              <a:gd fmla="val 16667" name="adj3"/>
            </a:avLst>
          </a:prstGeom>
          <a:no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Arial"/>
                <a:ea typeface="Arial"/>
                <a:cs typeface="Arial"/>
                <a:sym typeface="Arial"/>
              </a:rPr>
              <a:t>Alinhamos e apoiamos as operações da empresa e </a:t>
            </a:r>
            <a:r>
              <a:rPr b="1" i="0" lang="pt-BR" sz="2400" u="none" cap="none" strike="noStrike">
                <a:solidFill>
                  <a:schemeClr val="accent5"/>
                </a:solidFill>
                <a:latin typeface="Arial"/>
                <a:ea typeface="Arial"/>
                <a:cs typeface="Arial"/>
                <a:sym typeface="Arial"/>
              </a:rPr>
              <a:t>definimos como os negócios serão conduzidos a cada dia, trimestre e ano</a:t>
            </a:r>
            <a:r>
              <a:rPr b="0" i="0" lang="pt-BR"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098" name="Google Shape;1098;p39"/>
          <p:cNvPicPr preferRelativeResize="0"/>
          <p:nvPr/>
        </p:nvPicPr>
        <p:blipFill rotWithShape="1">
          <a:blip r:embed="rId4">
            <a:alphaModFix/>
          </a:blip>
          <a:srcRect b="0" l="0" r="0" t="0"/>
          <a:stretch/>
        </p:blipFill>
        <p:spPr>
          <a:xfrm flipH="1">
            <a:off x="7170804" y="3429000"/>
            <a:ext cx="1882064" cy="1828800"/>
          </a:xfrm>
          <a:prstGeom prst="rect">
            <a:avLst/>
          </a:prstGeom>
          <a:noFill/>
          <a:ln>
            <a:noFill/>
          </a:ln>
        </p:spPr>
      </p:pic>
      <p:sp>
        <p:nvSpPr>
          <p:cNvPr id="1099" name="Google Shape;1099;p39"/>
          <p:cNvSpPr txBox="1"/>
          <p:nvPr/>
        </p:nvSpPr>
        <p:spPr>
          <a:xfrm>
            <a:off x="6546279" y="5261152"/>
            <a:ext cx="3131113"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Arial"/>
                <a:ea typeface="Arial"/>
                <a:cs typeface="Arial"/>
                <a:sym typeface="Arial"/>
              </a:rPr>
              <a:t>Gerentes de operações de TI e gerentes de suporte de TI</a:t>
            </a:r>
            <a:endParaRPr b="0" i="0" sz="1400" u="none" cap="none" strike="noStrike">
              <a:solidFill>
                <a:srgbClr val="000000"/>
              </a:solidFill>
              <a:latin typeface="Arial"/>
              <a:ea typeface="Arial"/>
              <a:cs typeface="Arial"/>
              <a:sym typeface="Arial"/>
            </a:endParaRPr>
          </a:p>
        </p:txBody>
      </p:sp>
      <p:sp>
        <p:nvSpPr>
          <p:cNvPr id="1100" name="Google Shape;1100;p39"/>
          <p:cNvSpPr txBox="1"/>
          <p:nvPr>
            <p:ph idx="11" type="ftr"/>
          </p:nvPr>
        </p:nvSpPr>
        <p:spPr>
          <a:xfrm>
            <a:off x="419100" y="6558232"/>
            <a:ext cx="4748123"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1101" name="Google Shape;1101;p3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
        <p:nvSpPr>
          <p:cNvPr id="1102" name="Google Shape;1102;p39"/>
          <p:cNvSpPr txBox="1"/>
          <p:nvPr/>
        </p:nvSpPr>
        <p:spPr>
          <a:xfrm>
            <a:off x="1151731" y="1478168"/>
            <a:ext cx="1905638" cy="400110"/>
          </a:xfrm>
          <a:prstGeom prst="rect">
            <a:avLst/>
          </a:prstGeom>
          <a:solidFill>
            <a:srgbClr val="FFB34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lt1"/>
                </a:solidFill>
                <a:latin typeface="Arial"/>
                <a:ea typeface="Arial"/>
                <a:cs typeface="Arial"/>
                <a:sym typeface="Arial"/>
              </a:rPr>
              <a:t>OPERAÇÕES</a:t>
            </a:r>
            <a:endParaRPr b="1" i="0" sz="20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pt-BR"/>
              <a:t>Módulo 1: Visão geral dos conceitos de nuvem</a:t>
            </a:r>
            <a:endParaRPr/>
          </a:p>
        </p:txBody>
      </p:sp>
      <p:sp>
        <p:nvSpPr>
          <p:cNvPr id="431" name="Google Shape;431;p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t>Seção 1: Introdução à computação em nuvem</a:t>
            </a:r>
            <a:endParaRPr/>
          </a:p>
        </p:txBody>
      </p:sp>
      <p:sp>
        <p:nvSpPr>
          <p:cNvPr id="432" name="Google Shape;432;p4"/>
          <p:cNvSpPr txBox="1"/>
          <p:nvPr>
            <p:ph idx="11" type="ftr"/>
          </p:nvPr>
        </p:nvSpPr>
        <p:spPr>
          <a:xfrm>
            <a:off x="419100" y="6356350"/>
            <a:ext cx="474072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40"/>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pt-BR"/>
              <a:t>Principais lições da Seção 4</a:t>
            </a:r>
            <a:endParaRPr/>
          </a:p>
        </p:txBody>
      </p:sp>
      <p:pic>
        <p:nvPicPr>
          <p:cNvPr id="1108" name="Google Shape;1108;p40"/>
          <p:cNvPicPr preferRelativeResize="0"/>
          <p:nvPr/>
        </p:nvPicPr>
        <p:blipFill rotWithShape="1">
          <a:blip r:embed="rId3">
            <a:alphaModFix/>
          </a:blip>
          <a:srcRect b="0" l="4146" r="4144" t="0"/>
          <a:stretch/>
        </p:blipFill>
        <p:spPr>
          <a:xfrm>
            <a:off x="597222" y="2770357"/>
            <a:ext cx="3931314" cy="3104201"/>
          </a:xfrm>
          <a:prstGeom prst="rect">
            <a:avLst/>
          </a:prstGeom>
          <a:noFill/>
          <a:ln>
            <a:noFill/>
          </a:ln>
        </p:spPr>
      </p:pic>
      <p:sp>
        <p:nvSpPr>
          <p:cNvPr id="1109" name="Google Shape;1109;p40"/>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pt-BR" sz="2200"/>
              <a:t>A adoção da nuvem não é instantânea para a maioria das organizações, ela exige uma estratégia e alinhamento consciente em toda a organização.</a:t>
            </a:r>
            <a:endParaRPr/>
          </a:p>
          <a:p>
            <a:pPr indent="-228600" lvl="0" marL="228600" rtl="0" algn="l">
              <a:lnSpc>
                <a:spcPct val="100000"/>
              </a:lnSpc>
              <a:spcBef>
                <a:spcPts val="1000"/>
              </a:spcBef>
              <a:spcAft>
                <a:spcPts val="0"/>
              </a:spcAft>
              <a:buClr>
                <a:schemeClr val="dk1"/>
              </a:buClr>
              <a:buSzPts val="2200"/>
              <a:buChar char="•"/>
            </a:pPr>
            <a:r>
              <a:rPr lang="pt-BR" sz="2200"/>
              <a:t>O AWS CAF foi criado para ajudar as organizações a desenvolver planos eficientes e eficazes para sua jornada de adoção da nuvem.</a:t>
            </a:r>
            <a:endParaRPr/>
          </a:p>
          <a:p>
            <a:pPr indent="-228600" lvl="0" marL="228600" rtl="0" algn="l">
              <a:lnSpc>
                <a:spcPct val="100000"/>
              </a:lnSpc>
              <a:spcBef>
                <a:spcPts val="1000"/>
              </a:spcBef>
              <a:spcAft>
                <a:spcPts val="0"/>
              </a:spcAft>
              <a:buClr>
                <a:schemeClr val="dk1"/>
              </a:buClr>
              <a:buSzPts val="2200"/>
              <a:buChar char="•"/>
            </a:pPr>
            <a:r>
              <a:rPr lang="pt-BR" sz="2200"/>
              <a:t>Ele organiza orientações em seis áreas de foco, chamadas perspectivas.</a:t>
            </a:r>
            <a:endParaRPr/>
          </a:p>
          <a:p>
            <a:pPr indent="-228600" lvl="0" marL="228600" rtl="0" algn="l">
              <a:lnSpc>
                <a:spcPct val="100000"/>
              </a:lnSpc>
              <a:spcBef>
                <a:spcPts val="1000"/>
              </a:spcBef>
              <a:spcAft>
                <a:spcPts val="0"/>
              </a:spcAft>
              <a:buClr>
                <a:schemeClr val="dk1"/>
              </a:buClr>
              <a:buSzPts val="2200"/>
              <a:buChar char="•"/>
            </a:pPr>
            <a:r>
              <a:rPr lang="pt-BR" sz="2200"/>
              <a:t>As perspectivas consistem em conjuntos de recursos empresariais ou tecnológicos que são responsabilidade das principais partes interessadas.</a:t>
            </a:r>
            <a:endParaRPr/>
          </a:p>
          <a:p>
            <a:pPr indent="-88900" lvl="0" marL="228600" rtl="0" algn="l">
              <a:lnSpc>
                <a:spcPct val="100000"/>
              </a:lnSpc>
              <a:spcBef>
                <a:spcPts val="1000"/>
              </a:spcBef>
              <a:spcAft>
                <a:spcPts val="0"/>
              </a:spcAft>
              <a:buClr>
                <a:schemeClr val="dk1"/>
              </a:buClr>
              <a:buSzPts val="2200"/>
              <a:buNone/>
            </a:pPr>
            <a:r>
              <a:t/>
            </a:r>
            <a:endParaRPr sz="2200"/>
          </a:p>
        </p:txBody>
      </p:sp>
      <p:sp>
        <p:nvSpPr>
          <p:cNvPr id="1110" name="Google Shape;1110;p4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900"/>
              <a:buNone/>
            </a:pPr>
            <a:fld id="{00000000-1234-1234-1234-123412341234}" type="slidenum">
              <a:rPr lang="pt-BR"/>
              <a:t>‹#›</a:t>
            </a:fld>
            <a:endParaRPr/>
          </a:p>
        </p:txBody>
      </p:sp>
      <p:sp>
        <p:nvSpPr>
          <p:cNvPr id="1111" name="Google Shape;1111;p40"/>
          <p:cNvSpPr txBox="1"/>
          <p:nvPr>
            <p:ph idx="11" type="ftr"/>
          </p:nvPr>
        </p:nvSpPr>
        <p:spPr>
          <a:xfrm>
            <a:off x="7228936" y="6356350"/>
            <a:ext cx="4543964"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pt-BR"/>
              <a:t>© 2019 Amazon Web Services, Inc. ou suas afiliadas. Todos os direitos reservados.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41"/>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pt-BR"/>
              <a:t>Módulo 1: Visão geral dos conceitos de nuvem</a:t>
            </a:r>
            <a:endParaRPr/>
          </a:p>
          <a:p>
            <a:pPr indent="0" lvl="0" marL="0" rtl="0" algn="l">
              <a:lnSpc>
                <a:spcPct val="90000"/>
              </a:lnSpc>
              <a:spcBef>
                <a:spcPts val="1000"/>
              </a:spcBef>
              <a:spcAft>
                <a:spcPts val="0"/>
              </a:spcAft>
              <a:buClr>
                <a:srgbClr val="36C2B4"/>
              </a:buClr>
              <a:buSzPts val="2000"/>
              <a:buNone/>
            </a:pPr>
            <a:r>
              <a:t/>
            </a:r>
            <a:endParaRPr/>
          </a:p>
        </p:txBody>
      </p:sp>
      <p:sp>
        <p:nvSpPr>
          <p:cNvPr id="1117" name="Google Shape;1117;p4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t>Conclusão do módulo</a:t>
            </a:r>
            <a:endParaRPr sz="4000"/>
          </a:p>
        </p:txBody>
      </p:sp>
      <p:sp>
        <p:nvSpPr>
          <p:cNvPr id="1118" name="Google Shape;1118;p41"/>
          <p:cNvSpPr txBox="1"/>
          <p:nvPr>
            <p:ph idx="11" type="ftr"/>
          </p:nvPr>
        </p:nvSpPr>
        <p:spPr>
          <a:xfrm>
            <a:off x="419100" y="6356350"/>
            <a:ext cx="473949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4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Resumo do módulo                                                     </a:t>
            </a:r>
            <a:endParaRPr/>
          </a:p>
        </p:txBody>
      </p:sp>
      <p:sp>
        <p:nvSpPr>
          <p:cNvPr id="1124" name="Google Shape;1124;p4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pt-BR"/>
              <a:t>Resumindo, neste módulo você aprendeu a:</a:t>
            </a:r>
            <a:endParaRPr/>
          </a:p>
          <a:p>
            <a:pPr indent="-228600" lvl="0" marL="228600" rtl="0" algn="l">
              <a:lnSpc>
                <a:spcPct val="90000"/>
              </a:lnSpc>
              <a:spcBef>
                <a:spcPts val="1000"/>
              </a:spcBef>
              <a:spcAft>
                <a:spcPts val="0"/>
              </a:spcAft>
              <a:buClr>
                <a:schemeClr val="dk1"/>
              </a:buClr>
              <a:buSzPts val="2800"/>
              <a:buChar char="•"/>
            </a:pPr>
            <a:r>
              <a:rPr lang="pt-BR"/>
              <a:t>Definir diferentes tipos de modelos de computação em nuvem</a:t>
            </a:r>
            <a:endParaRPr/>
          </a:p>
          <a:p>
            <a:pPr indent="-228600" lvl="0" marL="228600" rtl="0" algn="l">
              <a:lnSpc>
                <a:spcPct val="90000"/>
              </a:lnSpc>
              <a:spcBef>
                <a:spcPts val="1000"/>
              </a:spcBef>
              <a:spcAft>
                <a:spcPts val="0"/>
              </a:spcAft>
              <a:buClr>
                <a:schemeClr val="dk1"/>
              </a:buClr>
              <a:buSzPts val="2800"/>
              <a:buChar char="•"/>
            </a:pPr>
            <a:r>
              <a:rPr lang="pt-BR"/>
              <a:t>Descrever seis vantagens da computação em nuvem</a:t>
            </a:r>
            <a:endParaRPr strike="sngStrike"/>
          </a:p>
          <a:p>
            <a:pPr indent="-228600" lvl="0" marL="228600" rtl="0" algn="l">
              <a:lnSpc>
                <a:spcPct val="90000"/>
              </a:lnSpc>
              <a:spcBef>
                <a:spcPts val="1000"/>
              </a:spcBef>
              <a:spcAft>
                <a:spcPts val="0"/>
              </a:spcAft>
              <a:buClr>
                <a:schemeClr val="dk1"/>
              </a:buClr>
              <a:buSzPts val="2800"/>
              <a:buChar char="•"/>
            </a:pPr>
            <a:r>
              <a:rPr lang="pt-BR"/>
              <a:t>Reconhecer as principais categorias dos serviços da AWS e os principais serviços</a:t>
            </a:r>
            <a:endParaRPr strike="sngStrike"/>
          </a:p>
          <a:p>
            <a:pPr indent="-228600" lvl="0" marL="228600" rtl="0" algn="l">
              <a:lnSpc>
                <a:spcPct val="90000"/>
              </a:lnSpc>
              <a:spcBef>
                <a:spcPts val="1000"/>
              </a:spcBef>
              <a:spcAft>
                <a:spcPts val="0"/>
              </a:spcAft>
              <a:buClr>
                <a:schemeClr val="dk1"/>
              </a:buClr>
              <a:buSzPts val="2800"/>
              <a:buChar char="•"/>
            </a:pPr>
            <a:r>
              <a:rPr lang="pt-BR"/>
              <a:t>Repassar o conteúdo do AWS Cloud Adoption Framework</a:t>
            </a:r>
            <a:endParaRPr strike="sngStrike"/>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br>
              <a:rPr lang="pt-BR"/>
            </a:b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1125" name="Google Shape;1125;p42"/>
          <p:cNvSpPr txBox="1"/>
          <p:nvPr>
            <p:ph idx="11" type="ftr"/>
          </p:nvPr>
        </p:nvSpPr>
        <p:spPr>
          <a:xfrm>
            <a:off x="419100" y="6356350"/>
            <a:ext cx="5274334"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1126" name="Google Shape;1126;p4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4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Conclua o teste de conhecimento</a:t>
            </a:r>
            <a:endParaRPr/>
          </a:p>
        </p:txBody>
      </p:sp>
      <p:pic>
        <p:nvPicPr>
          <p:cNvPr id="1132" name="Google Shape;1132;p43"/>
          <p:cNvPicPr preferRelativeResize="0"/>
          <p:nvPr/>
        </p:nvPicPr>
        <p:blipFill rotWithShape="1">
          <a:blip r:embed="rId3">
            <a:alphaModFix/>
          </a:blip>
          <a:srcRect b="0" l="0" r="0" t="0"/>
          <a:stretch/>
        </p:blipFill>
        <p:spPr>
          <a:xfrm>
            <a:off x="2588755" y="1564105"/>
            <a:ext cx="6864617" cy="4576411"/>
          </a:xfrm>
          <a:prstGeom prst="rect">
            <a:avLst/>
          </a:prstGeom>
          <a:noFill/>
          <a:ln cap="flat" cmpd="sng" w="9525">
            <a:solidFill>
              <a:schemeClr val="accent1"/>
            </a:solidFill>
            <a:prstDash val="solid"/>
            <a:round/>
            <a:headEnd len="sm" w="sm" type="none"/>
            <a:tailEnd len="sm" w="sm" type="none"/>
          </a:ln>
        </p:spPr>
      </p:pic>
      <p:sp>
        <p:nvSpPr>
          <p:cNvPr id="1133" name="Google Shape;1133;p43"/>
          <p:cNvSpPr txBox="1"/>
          <p:nvPr>
            <p:ph idx="11" type="ftr"/>
          </p:nvPr>
        </p:nvSpPr>
        <p:spPr>
          <a:xfrm>
            <a:off x="419100" y="6356350"/>
            <a:ext cx="516219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1134" name="Google Shape;1134;p4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4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Exemplo de pergunta do exame</a:t>
            </a:r>
            <a:endParaRPr/>
          </a:p>
        </p:txBody>
      </p:sp>
      <p:sp>
        <p:nvSpPr>
          <p:cNvPr id="1141" name="Google Shape;1141;p4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pt-BR" sz="2400"/>
              <a:t>Por que a </a:t>
            </a:r>
            <a:r>
              <a:rPr lang="pt-BR" sz="2400">
                <a:solidFill>
                  <a:schemeClr val="accent6"/>
                </a:solidFill>
              </a:rPr>
              <a:t>AWS é mais econômica do que datacenters tradicionais </a:t>
            </a:r>
            <a:r>
              <a:rPr lang="pt-BR" sz="2400"/>
              <a:t>para aplicativos com cargas de trabalho de computação </a:t>
            </a:r>
            <a:r>
              <a:rPr lang="pt-BR" sz="2400">
                <a:solidFill>
                  <a:schemeClr val="accent6"/>
                </a:solidFill>
              </a:rPr>
              <a:t>variáveis</a:t>
            </a:r>
            <a:r>
              <a:rPr lang="pt-BR" sz="2400"/>
              <a:t>?</a:t>
            </a:r>
            <a:endParaRPr/>
          </a:p>
          <a:p>
            <a:pPr indent="0" lvl="0" marL="0" rtl="0" algn="l">
              <a:lnSpc>
                <a:spcPct val="90000"/>
              </a:lnSpc>
              <a:spcBef>
                <a:spcPts val="1000"/>
              </a:spcBef>
              <a:spcAft>
                <a:spcPts val="0"/>
              </a:spcAft>
              <a:buClr>
                <a:schemeClr val="dk1"/>
              </a:buClr>
              <a:buSzPts val="2400"/>
              <a:buNone/>
            </a:pPr>
            <a:r>
              <a:t/>
            </a:r>
            <a:endParaRPr sz="2400"/>
          </a:p>
          <a:p>
            <a:pPr indent="-457200" lvl="0" marL="457200" rtl="0" algn="l">
              <a:lnSpc>
                <a:spcPct val="90000"/>
              </a:lnSpc>
              <a:spcBef>
                <a:spcPts val="1000"/>
              </a:spcBef>
              <a:spcAft>
                <a:spcPts val="0"/>
              </a:spcAft>
              <a:buClr>
                <a:schemeClr val="dk1"/>
              </a:buClr>
              <a:buSzPts val="2400"/>
              <a:buFont typeface="Arial"/>
              <a:buAutoNum type="alphaUcPeriod"/>
            </a:pPr>
            <a:r>
              <a:rPr lang="pt-BR" sz="2400"/>
              <a:t>Os custos do Amazon Elastic Compute Cloud (Amazon EC2) são cobrados mensalmente.</a:t>
            </a:r>
            <a:endParaRPr/>
          </a:p>
          <a:p>
            <a:pPr indent="-457200" lvl="0" marL="457200" rtl="0" algn="l">
              <a:lnSpc>
                <a:spcPct val="90000"/>
              </a:lnSpc>
              <a:spcBef>
                <a:spcPts val="1000"/>
              </a:spcBef>
              <a:spcAft>
                <a:spcPts val="0"/>
              </a:spcAft>
              <a:buClr>
                <a:schemeClr val="dk1"/>
              </a:buClr>
              <a:buSzPts val="2400"/>
              <a:buFont typeface="Arial"/>
              <a:buAutoNum type="alphaUcPeriod"/>
            </a:pPr>
            <a:r>
              <a:rPr lang="pt-BR" sz="2400"/>
              <a:t>Os clientes mantêm o acesso administrativo completo às suas instâncias do Amazon EC2.</a:t>
            </a:r>
            <a:endParaRPr/>
          </a:p>
          <a:p>
            <a:pPr indent="-457200" lvl="0" marL="457200" rtl="0" algn="l">
              <a:lnSpc>
                <a:spcPct val="90000"/>
              </a:lnSpc>
              <a:spcBef>
                <a:spcPts val="1000"/>
              </a:spcBef>
              <a:spcAft>
                <a:spcPts val="0"/>
              </a:spcAft>
              <a:buClr>
                <a:schemeClr val="accent6"/>
              </a:buClr>
              <a:buSzPts val="2400"/>
              <a:buFont typeface="Arial"/>
              <a:buAutoNum type="alphaUcPeriod"/>
            </a:pPr>
            <a:r>
              <a:rPr lang="pt-BR" sz="2400">
                <a:solidFill>
                  <a:schemeClr val="accent6"/>
                </a:solidFill>
              </a:rPr>
              <a:t>As instâncias do Amazon EC2 podem ser executadas sob demanda quando necessário.</a:t>
            </a:r>
            <a:endParaRPr/>
          </a:p>
          <a:p>
            <a:pPr indent="-457200" lvl="0" marL="457200" rtl="0" algn="l">
              <a:lnSpc>
                <a:spcPct val="90000"/>
              </a:lnSpc>
              <a:spcBef>
                <a:spcPts val="1000"/>
              </a:spcBef>
              <a:spcAft>
                <a:spcPts val="0"/>
              </a:spcAft>
              <a:buClr>
                <a:schemeClr val="dk1"/>
              </a:buClr>
              <a:buSzPts val="2400"/>
              <a:buFont typeface="Arial"/>
              <a:buAutoNum type="alphaUcPeriod"/>
            </a:pPr>
            <a:r>
              <a:rPr lang="pt-BR" sz="2400"/>
              <a:t>Os clientes podem executar permanentemente instâncias suficientes para lidar com picos de carga de trabalho.</a:t>
            </a:r>
            <a:endParaRPr/>
          </a:p>
        </p:txBody>
      </p:sp>
      <p:sp>
        <p:nvSpPr>
          <p:cNvPr descr="box around AWS more economical than traditional data centers." id="1142" name="Google Shape;1142;p44"/>
          <p:cNvSpPr/>
          <p:nvPr/>
        </p:nvSpPr>
        <p:spPr>
          <a:xfrm>
            <a:off x="1854678" y="1528175"/>
            <a:ext cx="7401465" cy="36576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descr="box around varying." id="1143" name="Google Shape;1143;p44"/>
          <p:cNvSpPr/>
          <p:nvPr/>
        </p:nvSpPr>
        <p:spPr>
          <a:xfrm>
            <a:off x="5830515" y="1898246"/>
            <a:ext cx="1312158" cy="36576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descr="box around response C: Amazon EC2 instances can be launched on-demand when needed." id="1144" name="Google Shape;1144;p44"/>
          <p:cNvSpPr/>
          <p:nvPr/>
        </p:nvSpPr>
        <p:spPr>
          <a:xfrm>
            <a:off x="419100" y="4332526"/>
            <a:ext cx="10639964" cy="748431"/>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5" name="Google Shape;1145;p44"/>
          <p:cNvSpPr txBox="1"/>
          <p:nvPr>
            <p:ph idx="11" type="ftr"/>
          </p:nvPr>
        </p:nvSpPr>
        <p:spPr>
          <a:xfrm>
            <a:off x="419100" y="6356350"/>
            <a:ext cx="4687738"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pt-BR" sz="900">
                <a:solidFill>
                  <a:srgbClr val="888888"/>
                </a:solidFill>
                <a:latin typeface="Arial"/>
                <a:ea typeface="Arial"/>
                <a:cs typeface="Arial"/>
                <a:sym typeface="Arial"/>
              </a:rPr>
              <a:t>© 2019 Amazon Web Services, Inc. ou suas afiliadas. Todos os direitos reservados.</a:t>
            </a:r>
            <a:endParaRPr/>
          </a:p>
        </p:txBody>
      </p:sp>
      <p:sp>
        <p:nvSpPr>
          <p:cNvPr id="1146" name="Google Shape;1146;p4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4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Recursos adicionais</a:t>
            </a:r>
            <a:endParaRPr/>
          </a:p>
        </p:txBody>
      </p:sp>
      <p:sp>
        <p:nvSpPr>
          <p:cNvPr id="1152" name="Google Shape;1152;p45"/>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pt-BR" u="sng">
                <a:solidFill>
                  <a:schemeClr val="hlink"/>
                </a:solidFill>
                <a:hlinkClick r:id="rId3"/>
              </a:rPr>
              <a:t>O que é a AWS?</a:t>
            </a:r>
            <a:r>
              <a:rPr lang="pt-BR"/>
              <a:t> Vídeo do YouTube</a:t>
            </a:r>
            <a:endParaRPr/>
          </a:p>
          <a:p>
            <a:pPr indent="-228600" lvl="0" marL="228600" rtl="0" algn="l">
              <a:lnSpc>
                <a:spcPct val="90000"/>
              </a:lnSpc>
              <a:spcBef>
                <a:spcPts val="1000"/>
              </a:spcBef>
              <a:spcAft>
                <a:spcPts val="0"/>
              </a:spcAft>
              <a:buClr>
                <a:schemeClr val="dk1"/>
              </a:buClr>
              <a:buSzPts val="2800"/>
              <a:buChar char="•"/>
            </a:pPr>
            <a:r>
              <a:rPr lang="pt-BR"/>
              <a:t>Site </a:t>
            </a:r>
            <a:r>
              <a:rPr lang="pt-BR" u="sng">
                <a:solidFill>
                  <a:schemeClr val="hlink"/>
                </a:solidFill>
                <a:hlinkClick r:id="rId4"/>
              </a:rPr>
              <a:t>Computação em nuvem com a AWS</a:t>
            </a:r>
            <a:endParaRPr/>
          </a:p>
          <a:p>
            <a:pPr indent="-228600" lvl="0" marL="228600" rtl="0" algn="l">
              <a:lnSpc>
                <a:spcPct val="90000"/>
              </a:lnSpc>
              <a:spcBef>
                <a:spcPts val="1000"/>
              </a:spcBef>
              <a:spcAft>
                <a:spcPts val="0"/>
              </a:spcAft>
              <a:buClr>
                <a:schemeClr val="dk1"/>
              </a:buClr>
              <a:buSzPts val="2800"/>
              <a:buChar char="•"/>
            </a:pPr>
            <a:r>
              <a:rPr lang="pt-BR"/>
              <a:t>Artigo técnico</a:t>
            </a:r>
            <a:r>
              <a:rPr lang="pt-BR" u="sng">
                <a:solidFill>
                  <a:schemeClr val="hlink"/>
                </a:solidFill>
                <a:hlinkClick r:id="rId5"/>
              </a:rPr>
              <a:t> Visão geral do Amazon Web Services</a:t>
            </a:r>
            <a:endParaRPr/>
          </a:p>
          <a:p>
            <a:pPr indent="-228600" lvl="0" marL="228600" rtl="0" algn="l">
              <a:lnSpc>
                <a:spcPct val="90000"/>
              </a:lnSpc>
              <a:spcBef>
                <a:spcPts val="1000"/>
              </a:spcBef>
              <a:spcAft>
                <a:spcPts val="0"/>
              </a:spcAft>
              <a:buClr>
                <a:schemeClr val="dk1"/>
              </a:buClr>
              <a:buSzPts val="2800"/>
              <a:buChar char="•"/>
            </a:pPr>
            <a:r>
              <a:rPr lang="pt-BR"/>
              <a:t>Artigo técnico</a:t>
            </a:r>
            <a:r>
              <a:rPr lang="pt-BR" u="sng">
                <a:solidFill>
                  <a:schemeClr val="hlink"/>
                </a:solidFill>
                <a:hlinkClick r:id="rId6"/>
              </a:rPr>
              <a:t> Visão geral do AWS Cloud Adoption Framework</a:t>
            </a:r>
            <a:endParaRPr/>
          </a:p>
          <a:p>
            <a:pPr indent="-228600" lvl="0" marL="228600" rtl="0" algn="l">
              <a:lnSpc>
                <a:spcPct val="90000"/>
              </a:lnSpc>
              <a:spcBef>
                <a:spcPts val="1000"/>
              </a:spcBef>
              <a:spcAft>
                <a:spcPts val="0"/>
              </a:spcAft>
              <a:buClr>
                <a:schemeClr val="dk1"/>
              </a:buClr>
              <a:buSzPts val="2800"/>
              <a:buChar char="•"/>
            </a:pPr>
            <a:r>
              <a:rPr lang="pt-BR"/>
              <a:t>Publicação no blog AWS Cloud Enterprise Strategy:</a:t>
            </a:r>
            <a:br>
              <a:rPr lang="pt-BR"/>
            </a:br>
            <a:r>
              <a:rPr lang="pt-BR" u="sng">
                <a:solidFill>
                  <a:schemeClr val="hlink"/>
                </a:solidFill>
                <a:hlinkClick r:id="rId7"/>
              </a:rPr>
              <a:t> 6 estratégias para migrar aplicativos para a nuvem</a:t>
            </a:r>
            <a:endParaRPr/>
          </a:p>
          <a:p>
            <a:pPr indent="0" lvl="0" marL="0" rtl="0" algn="l">
              <a:lnSpc>
                <a:spcPct val="90000"/>
              </a:lnSpc>
              <a:spcBef>
                <a:spcPts val="1000"/>
              </a:spcBef>
              <a:spcAft>
                <a:spcPts val="0"/>
              </a:spcAft>
              <a:buClr>
                <a:schemeClr val="dk1"/>
              </a:buClr>
              <a:buSzPts val="2800"/>
              <a:buNone/>
            </a:pPr>
            <a:r>
              <a:t/>
            </a:r>
            <a:endParaRPr/>
          </a:p>
        </p:txBody>
      </p:sp>
      <p:sp>
        <p:nvSpPr>
          <p:cNvPr id="1153" name="Google Shape;1153;p45"/>
          <p:cNvSpPr txBox="1"/>
          <p:nvPr>
            <p:ph idx="11" type="ftr"/>
          </p:nvPr>
        </p:nvSpPr>
        <p:spPr>
          <a:xfrm>
            <a:off x="419100" y="6356350"/>
            <a:ext cx="487751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1154" name="Google Shape;1154;p4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6"/>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Arial"/>
              <a:buNone/>
            </a:pPr>
            <a:r>
              <a:rPr lang="pt-BR"/>
              <a:t>Obrigado</a:t>
            </a:r>
            <a:endParaRPr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O que é computação em nuvem? </a:t>
            </a:r>
            <a:endParaRPr/>
          </a:p>
        </p:txBody>
      </p:sp>
      <p:pic>
        <p:nvPicPr>
          <p:cNvPr descr="Shows an illustration of a cloud over some colorful office buildings." id="438" name="Google Shape;438;p5"/>
          <p:cNvPicPr preferRelativeResize="0"/>
          <p:nvPr/>
        </p:nvPicPr>
        <p:blipFill rotWithShape="1">
          <a:blip r:embed="rId3">
            <a:alphaModFix/>
          </a:blip>
          <a:srcRect b="0" l="0" r="0" t="0"/>
          <a:stretch/>
        </p:blipFill>
        <p:spPr>
          <a:xfrm>
            <a:off x="3512590" y="2075138"/>
            <a:ext cx="5166820" cy="344370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439" name="Google Shape;439;p5"/>
          <p:cNvSpPr txBox="1"/>
          <p:nvPr>
            <p:ph idx="11" type="ftr"/>
          </p:nvPr>
        </p:nvSpPr>
        <p:spPr>
          <a:xfrm>
            <a:off x="419100" y="6356350"/>
            <a:ext cx="486889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440" name="Google Shape;440;p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Definição de computação em nuvem </a:t>
            </a:r>
            <a:endParaRPr/>
          </a:p>
        </p:txBody>
      </p:sp>
      <p:sp>
        <p:nvSpPr>
          <p:cNvPr id="446" name="Google Shape;446;p6"/>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400"/>
              <a:buNone/>
            </a:pPr>
            <a:r>
              <a:rPr b="1" lang="pt-BR" sz="2400">
                <a:solidFill>
                  <a:schemeClr val="accent5"/>
                </a:solidFill>
                <a:latin typeface="Arial"/>
                <a:ea typeface="Arial"/>
                <a:cs typeface="Arial"/>
                <a:sym typeface="Arial"/>
              </a:rPr>
              <a:t>Computação em nuvem</a:t>
            </a:r>
            <a:r>
              <a:rPr lang="pt-BR" sz="2400">
                <a:latin typeface="Arial"/>
                <a:ea typeface="Arial"/>
                <a:cs typeface="Arial"/>
                <a:sym typeface="Arial"/>
              </a:rPr>
              <a:t> é a entrega </a:t>
            </a:r>
            <a:r>
              <a:rPr b="1" lang="pt-BR" sz="2400">
                <a:solidFill>
                  <a:schemeClr val="accent5"/>
                </a:solidFill>
                <a:latin typeface="Arial"/>
                <a:ea typeface="Arial"/>
                <a:cs typeface="Arial"/>
                <a:sym typeface="Arial"/>
              </a:rPr>
              <a:t>sob demanda</a:t>
            </a:r>
            <a:r>
              <a:rPr i="1" lang="pt-BR" sz="2400">
                <a:latin typeface="Arial"/>
                <a:ea typeface="Arial"/>
                <a:cs typeface="Arial"/>
                <a:sym typeface="Arial"/>
              </a:rPr>
              <a:t> </a:t>
            </a:r>
            <a:r>
              <a:rPr lang="pt-BR" sz="2400">
                <a:latin typeface="Arial"/>
                <a:ea typeface="Arial"/>
                <a:cs typeface="Arial"/>
                <a:sym typeface="Arial"/>
              </a:rPr>
              <a:t>de poder computacional, banco de dados, armazenamento, aplicativos e outros recursos de TI </a:t>
            </a:r>
            <a:r>
              <a:rPr b="1" lang="pt-BR" sz="2400">
                <a:solidFill>
                  <a:schemeClr val="accent5"/>
                </a:solidFill>
                <a:latin typeface="Arial"/>
                <a:ea typeface="Arial"/>
                <a:cs typeface="Arial"/>
                <a:sym typeface="Arial"/>
              </a:rPr>
              <a:t>pela Internet</a:t>
            </a:r>
            <a:r>
              <a:rPr b="1" lang="pt-BR" sz="2400">
                <a:solidFill>
                  <a:schemeClr val="accent1"/>
                </a:solidFill>
                <a:latin typeface="Arial"/>
                <a:ea typeface="Arial"/>
                <a:cs typeface="Arial"/>
                <a:sym typeface="Arial"/>
              </a:rPr>
              <a:t> </a:t>
            </a:r>
            <a:r>
              <a:rPr lang="pt-BR" sz="2400">
                <a:latin typeface="Arial"/>
                <a:ea typeface="Arial"/>
                <a:cs typeface="Arial"/>
                <a:sym typeface="Arial"/>
              </a:rPr>
              <a:t>com uma definição de preço</a:t>
            </a:r>
            <a:r>
              <a:rPr b="1" i="1" lang="pt-BR" sz="2400">
                <a:latin typeface="Arial"/>
                <a:ea typeface="Arial"/>
                <a:cs typeface="Arial"/>
                <a:sym typeface="Arial"/>
              </a:rPr>
              <a:t> </a:t>
            </a:r>
            <a:r>
              <a:rPr b="1" lang="pt-BR" sz="2400">
                <a:solidFill>
                  <a:schemeClr val="accent5"/>
                </a:solidFill>
                <a:latin typeface="Arial"/>
                <a:ea typeface="Arial"/>
                <a:cs typeface="Arial"/>
                <a:sym typeface="Arial"/>
              </a:rPr>
              <a:t>conforme o uso</a:t>
            </a:r>
            <a:r>
              <a:rPr lang="pt-BR" sz="2400">
                <a:latin typeface="Arial"/>
                <a:ea typeface="Arial"/>
                <a:cs typeface="Arial"/>
                <a:sym typeface="Arial"/>
              </a:rPr>
              <a:t>.</a:t>
            </a:r>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pic>
        <p:nvPicPr>
          <p:cNvPr descr="Shows an illustration of a cloud over some colorful office buildings." id="447" name="Google Shape;447;p6"/>
          <p:cNvPicPr preferRelativeResize="0"/>
          <p:nvPr/>
        </p:nvPicPr>
        <p:blipFill rotWithShape="1">
          <a:blip r:embed="rId3">
            <a:alphaModFix/>
          </a:blip>
          <a:srcRect b="0" l="0" r="0" t="0"/>
          <a:stretch/>
        </p:blipFill>
        <p:spPr>
          <a:xfrm>
            <a:off x="3535981" y="2896985"/>
            <a:ext cx="4957042" cy="330388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448" name="Google Shape;448;p6"/>
          <p:cNvSpPr txBox="1"/>
          <p:nvPr>
            <p:ph idx="11" type="ftr"/>
          </p:nvPr>
        </p:nvSpPr>
        <p:spPr>
          <a:xfrm>
            <a:off x="419100" y="6356350"/>
            <a:ext cx="4454825"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449" name="Google Shape;449;p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Infraestrutura como software</a:t>
            </a:r>
            <a:endParaRPr/>
          </a:p>
        </p:txBody>
      </p:sp>
      <p:sp>
        <p:nvSpPr>
          <p:cNvPr id="455" name="Google Shape;455;p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pt-BR" sz="2400"/>
              <a:t>A computação em nuvem permite que você </a:t>
            </a:r>
            <a:r>
              <a:rPr b="1" lang="pt-BR" sz="2400">
                <a:solidFill>
                  <a:schemeClr val="accent5"/>
                </a:solidFill>
              </a:rPr>
              <a:t>deixe de pensar em sua infraestrutura como hardware</a:t>
            </a:r>
            <a:r>
              <a:rPr lang="pt-BR" sz="2400"/>
              <a:t> e passe a </a:t>
            </a:r>
            <a:r>
              <a:rPr b="1" lang="pt-BR" sz="2400">
                <a:solidFill>
                  <a:schemeClr val="accent5"/>
                </a:solidFill>
              </a:rPr>
              <a:t>pensar nela (e usá-la) como software</a:t>
            </a:r>
            <a:r>
              <a:rPr b="1" lang="pt-BR" sz="2400">
                <a:solidFill>
                  <a:srgbClr val="0070C0"/>
                </a:solidFill>
              </a:rPr>
              <a:t>.</a:t>
            </a:r>
            <a:endParaRPr b="1" sz="2400">
              <a:solidFill>
                <a:srgbClr val="0070C0"/>
              </a:solidFill>
            </a:endParaRPr>
          </a:p>
        </p:txBody>
      </p:sp>
      <p:pic>
        <p:nvPicPr>
          <p:cNvPr descr="Shows racks of computers in a data center." id="456" name="Google Shape;456;p7"/>
          <p:cNvPicPr preferRelativeResize="0"/>
          <p:nvPr/>
        </p:nvPicPr>
        <p:blipFill rotWithShape="1">
          <a:blip r:embed="rId3">
            <a:alphaModFix/>
          </a:blip>
          <a:srcRect b="0" l="0" r="0" t="0"/>
          <a:stretch/>
        </p:blipFill>
        <p:spPr>
          <a:xfrm>
            <a:off x="841111" y="2629578"/>
            <a:ext cx="4483101" cy="3178028"/>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descr="Black right-pointing arrow." id="457" name="Google Shape;457;p7"/>
          <p:cNvSpPr/>
          <p:nvPr/>
        </p:nvSpPr>
        <p:spPr>
          <a:xfrm>
            <a:off x="5500895" y="3704068"/>
            <a:ext cx="1196829" cy="1029049"/>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Arial"/>
              <a:ea typeface="Arial"/>
              <a:cs typeface="Arial"/>
              <a:sym typeface="Arial"/>
            </a:endParaRPr>
          </a:p>
        </p:txBody>
      </p:sp>
      <p:pic>
        <p:nvPicPr>
          <p:cNvPr descr="Shows five columns of strings of bits." id="458" name="Google Shape;458;p7"/>
          <p:cNvPicPr preferRelativeResize="0"/>
          <p:nvPr/>
        </p:nvPicPr>
        <p:blipFill rotWithShape="1">
          <a:blip r:embed="rId4">
            <a:alphaModFix/>
          </a:blip>
          <a:srcRect b="0" l="0" r="0" t="0"/>
          <a:stretch/>
        </p:blipFill>
        <p:spPr>
          <a:xfrm>
            <a:off x="6858747" y="2629578"/>
            <a:ext cx="4449612" cy="3178028"/>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459" name="Google Shape;459;p7"/>
          <p:cNvSpPr txBox="1"/>
          <p:nvPr>
            <p:ph idx="11" type="ftr"/>
          </p:nvPr>
        </p:nvSpPr>
        <p:spPr>
          <a:xfrm>
            <a:off x="419100" y="6356350"/>
            <a:ext cx="4592847"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460" name="Google Shape;460;p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Modelo de computação tradicional</a:t>
            </a:r>
            <a:endParaRPr/>
          </a:p>
        </p:txBody>
      </p:sp>
      <p:pic>
        <p:nvPicPr>
          <p:cNvPr descr="Shows racks of computers in a data center." id="466" name="Google Shape;466;p8"/>
          <p:cNvPicPr preferRelativeResize="0"/>
          <p:nvPr/>
        </p:nvPicPr>
        <p:blipFill rotWithShape="1">
          <a:blip r:embed="rId3">
            <a:alphaModFix/>
          </a:blip>
          <a:srcRect b="0" l="0" r="0" t="0"/>
          <a:stretch/>
        </p:blipFill>
        <p:spPr>
          <a:xfrm>
            <a:off x="449054" y="2382545"/>
            <a:ext cx="4585336" cy="3250500"/>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467" name="Google Shape;467;p8"/>
          <p:cNvSpPr txBox="1"/>
          <p:nvPr>
            <p:ph idx="1" type="body"/>
          </p:nvPr>
        </p:nvSpPr>
        <p:spPr>
          <a:xfrm>
            <a:off x="5439722" y="1551141"/>
            <a:ext cx="6736078" cy="4913308"/>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chemeClr val="dk1"/>
              </a:buClr>
              <a:buSzPts val="2600"/>
              <a:buChar char="•"/>
            </a:pPr>
            <a:r>
              <a:rPr lang="pt-BR" sz="2600">
                <a:latin typeface="Arial"/>
                <a:ea typeface="Arial"/>
                <a:cs typeface="Arial"/>
                <a:sym typeface="Arial"/>
              </a:rPr>
              <a:t>Infraestrutura como hardware</a:t>
            </a:r>
            <a:endParaRPr/>
          </a:p>
          <a:p>
            <a:pPr indent="-457200" lvl="0" marL="457200" rtl="0" algn="l">
              <a:lnSpc>
                <a:spcPct val="100000"/>
              </a:lnSpc>
              <a:spcBef>
                <a:spcPts val="1000"/>
              </a:spcBef>
              <a:spcAft>
                <a:spcPts val="0"/>
              </a:spcAft>
              <a:buClr>
                <a:schemeClr val="dk1"/>
              </a:buClr>
              <a:buSzPts val="2600"/>
              <a:buChar char="•"/>
            </a:pPr>
            <a:r>
              <a:rPr lang="pt-BR" sz="2600">
                <a:latin typeface="Arial"/>
                <a:ea typeface="Arial"/>
                <a:cs typeface="Arial"/>
                <a:sym typeface="Arial"/>
              </a:rPr>
              <a:t>Soluções de hardware:</a:t>
            </a:r>
            <a:endParaRPr/>
          </a:p>
          <a:p>
            <a:pPr indent="-457200" lvl="1" marL="914400" rtl="0" algn="l">
              <a:lnSpc>
                <a:spcPct val="100000"/>
              </a:lnSpc>
              <a:spcBef>
                <a:spcPts val="500"/>
              </a:spcBef>
              <a:spcAft>
                <a:spcPts val="0"/>
              </a:spcAft>
              <a:buClr>
                <a:schemeClr val="dk1"/>
              </a:buClr>
              <a:buSzPts val="2600"/>
              <a:buChar char="•"/>
            </a:pPr>
            <a:r>
              <a:rPr lang="pt-BR" sz="2600">
                <a:latin typeface="Arial"/>
                <a:ea typeface="Arial"/>
                <a:cs typeface="Arial"/>
                <a:sym typeface="Arial"/>
              </a:rPr>
              <a:t>Exigem espaço, equipe, segurança física, planejamento, despesas de capital</a:t>
            </a:r>
            <a:endParaRPr/>
          </a:p>
          <a:p>
            <a:pPr indent="-457200" lvl="1" marL="914400" rtl="0" algn="l">
              <a:lnSpc>
                <a:spcPct val="100000"/>
              </a:lnSpc>
              <a:spcBef>
                <a:spcPts val="500"/>
              </a:spcBef>
              <a:spcAft>
                <a:spcPts val="0"/>
              </a:spcAft>
              <a:buClr>
                <a:schemeClr val="dk1"/>
              </a:buClr>
              <a:buSzPts val="2600"/>
              <a:buChar char="•"/>
            </a:pPr>
            <a:r>
              <a:rPr lang="pt-BR" sz="2600">
                <a:latin typeface="Arial"/>
                <a:ea typeface="Arial"/>
                <a:cs typeface="Arial"/>
                <a:sym typeface="Arial"/>
              </a:rPr>
              <a:t>Têm um ciclo longo de aquisição de hardware</a:t>
            </a:r>
            <a:endParaRPr/>
          </a:p>
          <a:p>
            <a:pPr indent="-457200" lvl="1" marL="914400" rtl="0" algn="l">
              <a:lnSpc>
                <a:spcPct val="100000"/>
              </a:lnSpc>
              <a:spcBef>
                <a:spcPts val="500"/>
              </a:spcBef>
              <a:spcAft>
                <a:spcPts val="0"/>
              </a:spcAft>
              <a:buClr>
                <a:schemeClr val="dk1"/>
              </a:buClr>
              <a:buSzPts val="2600"/>
              <a:buChar char="•"/>
            </a:pPr>
            <a:r>
              <a:rPr lang="pt-BR" sz="2600">
                <a:latin typeface="Arial"/>
                <a:ea typeface="Arial"/>
                <a:cs typeface="Arial"/>
                <a:sym typeface="Arial"/>
              </a:rPr>
              <a:t>Exigem provisionamento de capacidade por meio da tentativa de adivinhar os picos máximos teóricos</a:t>
            </a:r>
            <a:endParaRPr/>
          </a:p>
        </p:txBody>
      </p:sp>
      <p:sp>
        <p:nvSpPr>
          <p:cNvPr id="468" name="Google Shape;468;p8"/>
          <p:cNvSpPr txBox="1"/>
          <p:nvPr>
            <p:ph idx="11" type="ftr"/>
          </p:nvPr>
        </p:nvSpPr>
        <p:spPr>
          <a:xfrm>
            <a:off x="419100" y="6356350"/>
            <a:ext cx="4497957"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469" name="Google Shape;469;p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Modelo de computação em nuvem</a:t>
            </a:r>
            <a:endParaRPr/>
          </a:p>
        </p:txBody>
      </p:sp>
      <p:pic>
        <p:nvPicPr>
          <p:cNvPr descr="Shows five columns of strings of bits." id="475" name="Google Shape;475;p9"/>
          <p:cNvPicPr preferRelativeResize="0"/>
          <p:nvPr/>
        </p:nvPicPr>
        <p:blipFill rotWithShape="1">
          <a:blip r:embed="rId3">
            <a:alphaModFix/>
          </a:blip>
          <a:srcRect b="0" l="0" r="0" t="0"/>
          <a:stretch/>
        </p:blipFill>
        <p:spPr>
          <a:xfrm>
            <a:off x="449053" y="2382545"/>
            <a:ext cx="4585337" cy="327496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476" name="Google Shape;476;p9"/>
          <p:cNvSpPr txBox="1"/>
          <p:nvPr/>
        </p:nvSpPr>
        <p:spPr>
          <a:xfrm>
            <a:off x="5439722" y="1551141"/>
            <a:ext cx="6736078" cy="4913308"/>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dk1"/>
              </a:buClr>
              <a:buSzPts val="2600"/>
              <a:buFont typeface="Arial"/>
              <a:buChar char="•"/>
            </a:pPr>
            <a:r>
              <a:rPr b="0" i="0" lang="pt-BR" sz="2600" u="none" cap="none" strike="noStrike">
                <a:solidFill>
                  <a:schemeClr val="dk1"/>
                </a:solidFill>
                <a:latin typeface="Arial"/>
                <a:ea typeface="Arial"/>
                <a:cs typeface="Arial"/>
                <a:sym typeface="Arial"/>
              </a:rPr>
              <a:t>Infraestrutura como software</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1000"/>
              </a:spcBef>
              <a:spcAft>
                <a:spcPts val="0"/>
              </a:spcAft>
              <a:buClr>
                <a:schemeClr val="dk1"/>
              </a:buClr>
              <a:buSzPts val="2600"/>
              <a:buFont typeface="Arial"/>
              <a:buChar char="•"/>
            </a:pPr>
            <a:r>
              <a:rPr b="0" i="0" lang="pt-BR" sz="2600" u="none" cap="none" strike="noStrike">
                <a:solidFill>
                  <a:schemeClr val="dk1"/>
                </a:solidFill>
                <a:latin typeface="Arial"/>
                <a:ea typeface="Arial"/>
                <a:cs typeface="Arial"/>
                <a:sym typeface="Arial"/>
              </a:rPr>
              <a:t>Soluções de software:</a:t>
            </a:r>
            <a:endParaRPr b="0" i="0" sz="1400" u="none" cap="none" strike="noStrike">
              <a:solidFill>
                <a:srgbClr val="000000"/>
              </a:solidFill>
              <a:latin typeface="Arial"/>
              <a:ea typeface="Arial"/>
              <a:cs typeface="Arial"/>
              <a:sym typeface="Arial"/>
            </a:endParaRPr>
          </a:p>
          <a:p>
            <a:pPr indent="-457200" lvl="1" marL="914400" marR="0" rtl="0" algn="l">
              <a:lnSpc>
                <a:spcPct val="90000"/>
              </a:lnSpc>
              <a:spcBef>
                <a:spcPts val="500"/>
              </a:spcBef>
              <a:spcAft>
                <a:spcPts val="0"/>
              </a:spcAft>
              <a:buClr>
                <a:schemeClr val="dk1"/>
              </a:buClr>
              <a:buSzPts val="2600"/>
              <a:buFont typeface="Arial"/>
              <a:buChar char="•"/>
            </a:pPr>
            <a:r>
              <a:rPr b="0" i="0" lang="pt-BR" sz="2600" u="none" cap="none" strike="noStrike">
                <a:solidFill>
                  <a:schemeClr val="dk1"/>
                </a:solidFill>
                <a:latin typeface="Arial"/>
                <a:ea typeface="Arial"/>
                <a:cs typeface="Arial"/>
                <a:sym typeface="Arial"/>
              </a:rPr>
              <a:t>São flexíveis</a:t>
            </a:r>
            <a:endParaRPr b="0" i="0" sz="1400" u="none" cap="none" strike="noStrike">
              <a:solidFill>
                <a:srgbClr val="000000"/>
              </a:solidFill>
              <a:latin typeface="Arial"/>
              <a:ea typeface="Arial"/>
              <a:cs typeface="Arial"/>
              <a:sym typeface="Arial"/>
            </a:endParaRPr>
          </a:p>
          <a:p>
            <a:pPr indent="-457200" lvl="1" marL="914400" marR="0" rtl="0" algn="l">
              <a:lnSpc>
                <a:spcPct val="90000"/>
              </a:lnSpc>
              <a:spcBef>
                <a:spcPts val="500"/>
              </a:spcBef>
              <a:spcAft>
                <a:spcPts val="0"/>
              </a:spcAft>
              <a:buClr>
                <a:schemeClr val="dk1"/>
              </a:buClr>
              <a:buSzPts val="2600"/>
              <a:buFont typeface="Arial"/>
              <a:buChar char="•"/>
            </a:pPr>
            <a:r>
              <a:rPr b="0" i="0" lang="pt-BR" sz="2600" u="none" cap="none" strike="noStrike">
                <a:solidFill>
                  <a:schemeClr val="dk1"/>
                </a:solidFill>
                <a:latin typeface="Arial"/>
                <a:ea typeface="Arial"/>
                <a:cs typeface="Arial"/>
                <a:sym typeface="Arial"/>
              </a:rPr>
              <a:t>Podem mudar com mais rapidez, facilidade e economia do que as soluções de hardware</a:t>
            </a:r>
            <a:endParaRPr b="0" i="0" sz="1400" u="none" cap="none" strike="noStrike">
              <a:solidFill>
                <a:srgbClr val="000000"/>
              </a:solidFill>
              <a:latin typeface="Arial"/>
              <a:ea typeface="Arial"/>
              <a:cs typeface="Arial"/>
              <a:sym typeface="Arial"/>
            </a:endParaRPr>
          </a:p>
          <a:p>
            <a:pPr indent="-457200" lvl="1" marL="914400" marR="0" rtl="0" algn="l">
              <a:lnSpc>
                <a:spcPct val="90000"/>
              </a:lnSpc>
              <a:spcBef>
                <a:spcPts val="500"/>
              </a:spcBef>
              <a:spcAft>
                <a:spcPts val="0"/>
              </a:spcAft>
              <a:buClr>
                <a:schemeClr val="dk1"/>
              </a:buClr>
              <a:buSzPts val="2600"/>
              <a:buFont typeface="Arial"/>
              <a:buChar char="•"/>
            </a:pPr>
            <a:r>
              <a:rPr b="0" i="0" lang="pt-BR" sz="2600" u="none" cap="none" strike="noStrike">
                <a:solidFill>
                  <a:schemeClr val="dk1"/>
                </a:solidFill>
                <a:latin typeface="Arial"/>
                <a:ea typeface="Arial"/>
                <a:cs typeface="Arial"/>
                <a:sym typeface="Arial"/>
              </a:rPr>
              <a:t>Eliminam as tarefas monolíticas de trabalho pesado</a:t>
            </a:r>
            <a:endParaRPr b="0" i="0" sz="1400" u="none" cap="none" strike="noStrike">
              <a:solidFill>
                <a:srgbClr val="000000"/>
              </a:solidFill>
              <a:latin typeface="Arial"/>
              <a:ea typeface="Arial"/>
              <a:cs typeface="Arial"/>
              <a:sym typeface="Arial"/>
            </a:endParaRPr>
          </a:p>
        </p:txBody>
      </p:sp>
      <p:sp>
        <p:nvSpPr>
          <p:cNvPr id="477" name="Google Shape;477;p9"/>
          <p:cNvSpPr txBox="1"/>
          <p:nvPr>
            <p:ph idx="11" type="ftr"/>
          </p:nvPr>
        </p:nvSpPr>
        <p:spPr>
          <a:xfrm>
            <a:off x="419100" y="6356350"/>
            <a:ext cx="4713617"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pt-BR"/>
              <a:t>© 2019 Amazon Web Services, Inc. ou suas afiliadas. Todos os direitos reservados.</a:t>
            </a:r>
            <a:endParaRPr/>
          </a:p>
        </p:txBody>
      </p:sp>
      <p:sp>
        <p:nvSpPr>
          <p:cNvPr id="478" name="Google Shape;478;p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2019-09-17T20:22:09Z</dcterms:created>
  <dc:creator>Harris, Melissa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